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318" r:id="rId5"/>
    <p:sldId id="319" r:id="rId6"/>
    <p:sldId id="315" r:id="rId7"/>
    <p:sldId id="327" r:id="rId8"/>
    <p:sldId id="323" r:id="rId9"/>
    <p:sldId id="302" r:id="rId10"/>
    <p:sldId id="290" r:id="rId11"/>
    <p:sldId id="311" r:id="rId12"/>
    <p:sldId id="273" r:id="rId13"/>
    <p:sldId id="295" r:id="rId14"/>
    <p:sldId id="325" r:id="rId15"/>
    <p:sldId id="326" r:id="rId16"/>
    <p:sldId id="300" r:id="rId17"/>
    <p:sldId id="301" r:id="rId18"/>
    <p:sldId id="321" r:id="rId19"/>
    <p:sldId id="305" r:id="rId20"/>
    <p:sldId id="328" r:id="rId21"/>
    <p:sldId id="313" r:id="rId22"/>
    <p:sldId id="308" r:id="rId23"/>
    <p:sldId id="312" r:id="rId24"/>
    <p:sldId id="309" r:id="rId25"/>
    <p:sldId id="317" r:id="rId26"/>
    <p:sldId id="310" r:id="rId27"/>
    <p:sldId id="267" r:id="rId28"/>
  </p:sldIdLst>
  <p:sldSz cx="12192000" cy="6858000"/>
  <p:notesSz cx="6797675" cy="9926638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41" autoAdjust="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104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6180C-9C42-4CB0-950D-4DA0299AED4E}" type="doc">
      <dgm:prSet loTypeId="urn:microsoft.com/office/officeart/2005/8/layout/arrow5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EADB7024-C66C-4BDD-9C48-C93D1A51E7C3}">
      <dgm:prSet phldrT="[besedilo]"/>
      <dgm:spPr/>
      <dgm:t>
        <a:bodyPr/>
        <a:lstStyle/>
        <a:p>
          <a:r>
            <a:rPr lang="sl-SI" b="1" dirty="0"/>
            <a:t>PROGRAM EKP 2021-2027</a:t>
          </a:r>
        </a:p>
      </dgm:t>
    </dgm:pt>
    <dgm:pt modelId="{0E460D82-5A80-4DBD-AAB3-A56B241B4F8D}" type="parTrans" cxnId="{BFC15190-E166-4379-8222-D3585046B834}">
      <dgm:prSet/>
      <dgm:spPr/>
      <dgm:t>
        <a:bodyPr/>
        <a:lstStyle/>
        <a:p>
          <a:endParaRPr lang="sl-SI"/>
        </a:p>
      </dgm:t>
    </dgm:pt>
    <dgm:pt modelId="{828C876A-EDD5-4E1A-B59C-868BC595ACF2}" type="sibTrans" cxnId="{BFC15190-E166-4379-8222-D3585046B834}">
      <dgm:prSet/>
      <dgm:spPr/>
      <dgm:t>
        <a:bodyPr/>
        <a:lstStyle/>
        <a:p>
          <a:endParaRPr lang="sl-SI"/>
        </a:p>
      </dgm:t>
    </dgm:pt>
    <dgm:pt modelId="{1A1DE2F1-151E-4071-AE6E-14B0C283BB69}">
      <dgm:prSet phldrT="[besedilo]"/>
      <dgm:spPr/>
      <dgm:t>
        <a:bodyPr/>
        <a:lstStyle/>
        <a:p>
          <a:r>
            <a:rPr lang="sl-SI" b="1" dirty="0"/>
            <a:t>SPORAZUM O PARTNERSTVU SI – </a:t>
          </a:r>
        </a:p>
        <a:p>
          <a:r>
            <a:rPr lang="sl-SI" b="1" dirty="0"/>
            <a:t>EK 2021-2027</a:t>
          </a:r>
        </a:p>
      </dgm:t>
    </dgm:pt>
    <dgm:pt modelId="{33AB588F-3B2B-49BD-82D4-6879ADEDB280}" type="parTrans" cxnId="{73E9EB45-4A2B-4B33-9288-966EFD60A195}">
      <dgm:prSet/>
      <dgm:spPr/>
      <dgm:t>
        <a:bodyPr/>
        <a:lstStyle/>
        <a:p>
          <a:endParaRPr lang="sl-SI"/>
        </a:p>
      </dgm:t>
    </dgm:pt>
    <dgm:pt modelId="{56D38334-BD99-4607-9B79-F9006889CEA1}" type="sibTrans" cxnId="{73E9EB45-4A2B-4B33-9288-966EFD60A195}">
      <dgm:prSet/>
      <dgm:spPr/>
      <dgm:t>
        <a:bodyPr/>
        <a:lstStyle/>
        <a:p>
          <a:endParaRPr lang="sl-SI"/>
        </a:p>
      </dgm:t>
    </dgm:pt>
    <dgm:pt modelId="{B6D4681B-ACE1-4BBD-B0D1-B6B570BD68B0}" type="pres">
      <dgm:prSet presAssocID="{6246180C-9C42-4CB0-950D-4DA0299AED4E}" presName="diagram" presStyleCnt="0">
        <dgm:presLayoutVars>
          <dgm:dir/>
          <dgm:resizeHandles val="exact"/>
        </dgm:presLayoutVars>
      </dgm:prSet>
      <dgm:spPr/>
    </dgm:pt>
    <dgm:pt modelId="{428743E6-A8BE-480E-AB46-4C21CC455900}" type="pres">
      <dgm:prSet presAssocID="{EADB7024-C66C-4BDD-9C48-C93D1A51E7C3}" presName="arrow" presStyleLbl="node1" presStyleIdx="0" presStyleCnt="2" custScaleX="29047" custScaleY="97796" custRadScaleRad="134751" custRadScaleInc="-16063">
        <dgm:presLayoutVars>
          <dgm:bulletEnabled val="1"/>
        </dgm:presLayoutVars>
      </dgm:prSet>
      <dgm:spPr/>
    </dgm:pt>
    <dgm:pt modelId="{D4C45EEF-1AFA-4E5F-A89C-A4EC09CEEB6A}" type="pres">
      <dgm:prSet presAssocID="{1A1DE2F1-151E-4071-AE6E-14B0C283BB69}" presName="arrow" presStyleLbl="node1" presStyleIdx="1" presStyleCnt="2" custScaleX="27432" custScaleY="102321" custRadScaleRad="113639" custRadScaleInc="19743">
        <dgm:presLayoutVars>
          <dgm:bulletEnabled val="1"/>
        </dgm:presLayoutVars>
      </dgm:prSet>
      <dgm:spPr/>
    </dgm:pt>
  </dgm:ptLst>
  <dgm:cxnLst>
    <dgm:cxn modelId="{73E9EB45-4A2B-4B33-9288-966EFD60A195}" srcId="{6246180C-9C42-4CB0-950D-4DA0299AED4E}" destId="{1A1DE2F1-151E-4071-AE6E-14B0C283BB69}" srcOrd="1" destOrd="0" parTransId="{33AB588F-3B2B-49BD-82D4-6879ADEDB280}" sibTransId="{56D38334-BD99-4607-9B79-F9006889CEA1}"/>
    <dgm:cxn modelId="{51569D6C-3AEA-46F5-81B3-F1A13DB78CF3}" type="presOf" srcId="{1A1DE2F1-151E-4071-AE6E-14B0C283BB69}" destId="{D4C45EEF-1AFA-4E5F-A89C-A4EC09CEEB6A}" srcOrd="0" destOrd="0" presId="urn:microsoft.com/office/officeart/2005/8/layout/arrow5"/>
    <dgm:cxn modelId="{E1FD1951-6C63-4710-80F2-14D5572DE395}" type="presOf" srcId="{EADB7024-C66C-4BDD-9C48-C93D1A51E7C3}" destId="{428743E6-A8BE-480E-AB46-4C21CC455900}" srcOrd="0" destOrd="0" presId="urn:microsoft.com/office/officeart/2005/8/layout/arrow5"/>
    <dgm:cxn modelId="{BFC15190-E166-4379-8222-D3585046B834}" srcId="{6246180C-9C42-4CB0-950D-4DA0299AED4E}" destId="{EADB7024-C66C-4BDD-9C48-C93D1A51E7C3}" srcOrd="0" destOrd="0" parTransId="{0E460D82-5A80-4DBD-AAB3-A56B241B4F8D}" sibTransId="{828C876A-EDD5-4E1A-B59C-868BC595ACF2}"/>
    <dgm:cxn modelId="{A5AB99A7-E26D-4EB1-9C12-ACF958F8BFA4}" type="presOf" srcId="{6246180C-9C42-4CB0-950D-4DA0299AED4E}" destId="{B6D4681B-ACE1-4BBD-B0D1-B6B570BD68B0}" srcOrd="0" destOrd="0" presId="urn:microsoft.com/office/officeart/2005/8/layout/arrow5"/>
    <dgm:cxn modelId="{C04FBE97-F3D4-4868-BA3B-5BC4D47E9FC3}" type="presParOf" srcId="{B6D4681B-ACE1-4BBD-B0D1-B6B570BD68B0}" destId="{428743E6-A8BE-480E-AB46-4C21CC455900}" srcOrd="0" destOrd="0" presId="urn:microsoft.com/office/officeart/2005/8/layout/arrow5"/>
    <dgm:cxn modelId="{A480FDC6-A1BF-4BA8-BF61-516AAD82992A}" type="presParOf" srcId="{B6D4681B-ACE1-4BBD-B0D1-B6B570BD68B0}" destId="{D4C45EEF-1AFA-4E5F-A89C-A4EC09CEEB6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F8F38-FC58-43D9-BE7E-757EE24F3E4D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4C3E53-4588-4F63-8AE4-7C9BF73C9940}">
      <dgm:prSet phldrT="[besedilo]"/>
      <dgm:spPr/>
      <dgm:t>
        <a:bodyPr/>
        <a:lstStyle/>
        <a:p>
          <a:r>
            <a:rPr lang="sl-SI" dirty="0"/>
            <a:t>TRL 1-</a:t>
          </a:r>
          <a:r>
            <a:rPr lang="sl-SI" dirty="0">
              <a:sym typeface="Wingdings"/>
            </a:rPr>
            <a:t>3</a:t>
          </a:r>
        </a:p>
      </dgm:t>
    </dgm:pt>
    <dgm:pt modelId="{EAD0A17C-0372-498B-818A-B3DDFD415498}" type="parTrans" cxnId="{039D453C-1393-49FF-841D-A3FED5F876BE}">
      <dgm:prSet/>
      <dgm:spPr/>
      <dgm:t>
        <a:bodyPr/>
        <a:lstStyle/>
        <a:p>
          <a:endParaRPr lang="en-US"/>
        </a:p>
      </dgm:t>
    </dgm:pt>
    <dgm:pt modelId="{F7EB683B-6584-45FD-97F1-08ACE96413CB}" type="sibTrans" cxnId="{039D453C-1393-49FF-841D-A3FED5F876BE}">
      <dgm:prSet/>
      <dgm:spPr/>
      <dgm:t>
        <a:bodyPr/>
        <a:lstStyle/>
        <a:p>
          <a:endParaRPr lang="en-US"/>
        </a:p>
      </dgm:t>
    </dgm:pt>
    <dgm:pt modelId="{1AB2D36C-1B2A-406A-9B52-12ECF07DEB84}">
      <dgm:prSet phldrT="[besedilo]"/>
      <dgm:spPr/>
      <dgm:t>
        <a:bodyPr/>
        <a:lstStyle/>
        <a:p>
          <a:r>
            <a:rPr lang="sl-SI" dirty="0"/>
            <a:t>TRL 6-9</a:t>
          </a:r>
          <a:endParaRPr lang="en-US" dirty="0"/>
        </a:p>
      </dgm:t>
    </dgm:pt>
    <dgm:pt modelId="{1BACA17A-0189-4901-B3CF-019837B11AAA}" type="parTrans" cxnId="{40E75EE7-AE89-46C8-B4CD-F12B9137511E}">
      <dgm:prSet/>
      <dgm:spPr/>
      <dgm:t>
        <a:bodyPr/>
        <a:lstStyle/>
        <a:p>
          <a:endParaRPr lang="en-US"/>
        </a:p>
      </dgm:t>
    </dgm:pt>
    <dgm:pt modelId="{4DA19BC7-32F4-4E6E-913C-60FBF5ECC84F}" type="sibTrans" cxnId="{40E75EE7-AE89-46C8-B4CD-F12B9137511E}">
      <dgm:prSet/>
      <dgm:spPr/>
      <dgm:t>
        <a:bodyPr/>
        <a:lstStyle/>
        <a:p>
          <a:endParaRPr lang="en-US"/>
        </a:p>
      </dgm:t>
    </dgm:pt>
    <dgm:pt modelId="{4E968DB8-E4E8-4573-97BE-8A820CC295F1}">
      <dgm:prSet phldrT="[besedilo]"/>
      <dgm:spPr/>
      <dgm:t>
        <a:bodyPr/>
        <a:lstStyle/>
        <a:p>
          <a:r>
            <a:rPr lang="sl-SI" dirty="0"/>
            <a:t>9+</a:t>
          </a:r>
          <a:endParaRPr lang="en-US" dirty="0"/>
        </a:p>
      </dgm:t>
    </dgm:pt>
    <dgm:pt modelId="{D8D0E872-9491-4E80-AEE7-02530552DCDD}" type="parTrans" cxnId="{D4B4B637-1CC5-4865-AA5B-DD93C25BF554}">
      <dgm:prSet/>
      <dgm:spPr/>
      <dgm:t>
        <a:bodyPr/>
        <a:lstStyle/>
        <a:p>
          <a:endParaRPr lang="en-US"/>
        </a:p>
      </dgm:t>
    </dgm:pt>
    <dgm:pt modelId="{6AC2D450-F3EC-469B-AE52-2F11B2A8DF1D}" type="sibTrans" cxnId="{D4B4B637-1CC5-4865-AA5B-DD93C25BF554}">
      <dgm:prSet/>
      <dgm:spPr/>
      <dgm:t>
        <a:bodyPr/>
        <a:lstStyle/>
        <a:p>
          <a:endParaRPr lang="en-US"/>
        </a:p>
      </dgm:t>
    </dgm:pt>
    <dgm:pt modelId="{C6D08A86-A132-4136-91B1-028605AF47F3}">
      <dgm:prSet phldrT="[besedilo]"/>
      <dgm:spPr/>
      <dgm:t>
        <a:bodyPr/>
        <a:lstStyle/>
        <a:p>
          <a:r>
            <a:rPr lang="sl-SI" dirty="0"/>
            <a:t>TRL 3-</a:t>
          </a:r>
          <a:r>
            <a:rPr lang="sl-SI" dirty="0">
              <a:sym typeface="Wingdings"/>
            </a:rPr>
            <a:t>6</a:t>
          </a:r>
        </a:p>
      </dgm:t>
    </dgm:pt>
    <dgm:pt modelId="{B456CBFB-F10F-4158-925D-9414343BE2D5}" type="parTrans" cxnId="{BDC4C484-544D-4414-9D46-8569040DB4B5}">
      <dgm:prSet/>
      <dgm:spPr/>
      <dgm:t>
        <a:bodyPr/>
        <a:lstStyle/>
        <a:p>
          <a:endParaRPr lang="en-US"/>
        </a:p>
      </dgm:t>
    </dgm:pt>
    <dgm:pt modelId="{08D80FF6-DE36-4B06-BABC-87AC74710277}" type="sibTrans" cxnId="{BDC4C484-544D-4414-9D46-8569040DB4B5}">
      <dgm:prSet/>
      <dgm:spPr/>
      <dgm:t>
        <a:bodyPr/>
        <a:lstStyle/>
        <a:p>
          <a:endParaRPr lang="en-US"/>
        </a:p>
      </dgm:t>
    </dgm:pt>
    <dgm:pt modelId="{36C01CF9-48EB-464B-AE09-945D52658D70}" type="pres">
      <dgm:prSet presAssocID="{29DF8F38-FC58-43D9-BE7E-757EE24F3E4D}" presName="rootnode" presStyleCnt="0">
        <dgm:presLayoutVars>
          <dgm:chMax/>
          <dgm:chPref/>
          <dgm:dir/>
          <dgm:animLvl val="lvl"/>
        </dgm:presLayoutVars>
      </dgm:prSet>
      <dgm:spPr/>
    </dgm:pt>
    <dgm:pt modelId="{2F230D4B-9529-457D-84B0-6B73E4D85DFF}" type="pres">
      <dgm:prSet presAssocID="{2D4C3E53-4588-4F63-8AE4-7C9BF73C9940}" presName="composite" presStyleCnt="0"/>
      <dgm:spPr/>
    </dgm:pt>
    <dgm:pt modelId="{0B1E11BE-6046-451E-97BE-C247E72835E0}" type="pres">
      <dgm:prSet presAssocID="{2D4C3E53-4588-4F63-8AE4-7C9BF73C9940}" presName="bentUpArrow1" presStyleLbl="alignImgPlace1" presStyleIdx="0" presStyleCnt="3" custScaleX="109691" custScaleY="163517" custLinFactNeighborX="18216" custLinFactNeighborY="-17478"/>
      <dgm:spPr>
        <a:solidFill>
          <a:schemeClr val="accent4">
            <a:lumMod val="60000"/>
            <a:lumOff val="40000"/>
          </a:schemeClr>
        </a:solidFill>
      </dgm:spPr>
    </dgm:pt>
    <dgm:pt modelId="{AA9DA994-BD32-4ED0-B101-3274E8020D2C}" type="pres">
      <dgm:prSet presAssocID="{2D4C3E53-4588-4F63-8AE4-7C9BF73C9940}" presName="ParentText" presStyleLbl="node1" presStyleIdx="0" presStyleCnt="4" custLinFactNeighborX="-14776" custLinFactNeighborY="-35032">
        <dgm:presLayoutVars>
          <dgm:chMax val="1"/>
          <dgm:chPref val="1"/>
          <dgm:bulletEnabled val="1"/>
        </dgm:presLayoutVars>
      </dgm:prSet>
      <dgm:spPr/>
    </dgm:pt>
    <dgm:pt modelId="{29219504-1F00-45B1-93F1-42938B3E29E0}" type="pres">
      <dgm:prSet presAssocID="{2D4C3E53-4588-4F63-8AE4-7C9BF73C9940}" presName="ChildText" presStyleLbl="revTx" presStyleIdx="0" presStyleCnt="3" custScaleX="426928" custLinFactX="73673" custLinFactNeighborX="100000" custLinFactNeighborY="-6272">
        <dgm:presLayoutVars>
          <dgm:chMax val="0"/>
          <dgm:chPref val="0"/>
          <dgm:bulletEnabled val="1"/>
        </dgm:presLayoutVars>
      </dgm:prSet>
      <dgm:spPr/>
    </dgm:pt>
    <dgm:pt modelId="{4E8229ED-86F4-4606-A172-35234E84728F}" type="pres">
      <dgm:prSet presAssocID="{F7EB683B-6584-45FD-97F1-08ACE96413CB}" presName="sibTrans" presStyleCnt="0"/>
      <dgm:spPr/>
    </dgm:pt>
    <dgm:pt modelId="{20605750-DCFB-4F01-B0EC-5F4397FBDF88}" type="pres">
      <dgm:prSet presAssocID="{C6D08A86-A132-4136-91B1-028605AF47F3}" presName="composite" presStyleCnt="0"/>
      <dgm:spPr/>
    </dgm:pt>
    <dgm:pt modelId="{BC908EC2-6F87-4E6A-ADF5-8EBB66A135BC}" type="pres">
      <dgm:prSet presAssocID="{C6D08A86-A132-4136-91B1-028605AF47F3}" presName="bentUpArrow1" presStyleLbl="alignImgPlace1" presStyleIdx="1" presStyleCnt="3" custScaleX="94482" custLinFactNeighborX="-30431" custLinFactNeighborY="19876"/>
      <dgm:spPr>
        <a:solidFill>
          <a:schemeClr val="accent4">
            <a:lumMod val="60000"/>
            <a:lumOff val="40000"/>
          </a:schemeClr>
        </a:solidFill>
      </dgm:spPr>
    </dgm:pt>
    <dgm:pt modelId="{EDF4DA4F-76E5-450B-B390-F3DEA3F2D026}" type="pres">
      <dgm:prSet presAssocID="{C6D08A86-A132-4136-91B1-028605AF47F3}" presName="ParentText" presStyleLbl="node1" presStyleIdx="1" presStyleCnt="4" custLinFactNeighborX="-28743">
        <dgm:presLayoutVars>
          <dgm:chMax val="1"/>
          <dgm:chPref val="1"/>
          <dgm:bulletEnabled val="1"/>
        </dgm:presLayoutVars>
      </dgm:prSet>
      <dgm:spPr/>
    </dgm:pt>
    <dgm:pt modelId="{ECB587E1-62C9-4C59-B4B7-02ADB208C8EC}" type="pres">
      <dgm:prSet presAssocID="{C6D08A86-A132-4136-91B1-028605AF47F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FFD0AFF-6B53-404C-89E9-1D265F421F99}" type="pres">
      <dgm:prSet presAssocID="{08D80FF6-DE36-4B06-BABC-87AC74710277}" presName="sibTrans" presStyleCnt="0"/>
      <dgm:spPr/>
    </dgm:pt>
    <dgm:pt modelId="{307BE96E-0418-45C9-815D-2F8D971BDF64}" type="pres">
      <dgm:prSet presAssocID="{1AB2D36C-1B2A-406A-9B52-12ECF07DEB84}" presName="composite" presStyleCnt="0"/>
      <dgm:spPr/>
    </dgm:pt>
    <dgm:pt modelId="{0A10671C-99E5-465C-A22C-CE1E8D558333}" type="pres">
      <dgm:prSet presAssocID="{1AB2D36C-1B2A-406A-9B52-12ECF07DEB84}" presName="bentUpArrow1" presStyleLbl="alignImgPlace1" presStyleIdx="2" presStyleCnt="3" custLinFactNeighborX="-16350" custLinFactNeighborY="2480"/>
      <dgm:spPr>
        <a:solidFill>
          <a:schemeClr val="accent4">
            <a:lumMod val="60000"/>
            <a:lumOff val="40000"/>
          </a:schemeClr>
        </a:solidFill>
      </dgm:spPr>
    </dgm:pt>
    <dgm:pt modelId="{FF4EC0B3-678A-4ABC-A06B-8CCDD1BEAE57}" type="pres">
      <dgm:prSet presAssocID="{1AB2D36C-1B2A-406A-9B52-12ECF07DEB84}" presName="ParentText" presStyleLbl="node1" presStyleIdx="2" presStyleCnt="4" custLinFactNeighborX="-72226">
        <dgm:presLayoutVars>
          <dgm:chMax val="1"/>
          <dgm:chPref val="1"/>
          <dgm:bulletEnabled val="1"/>
        </dgm:presLayoutVars>
      </dgm:prSet>
      <dgm:spPr/>
    </dgm:pt>
    <dgm:pt modelId="{7C2C9923-185B-40E4-B6C8-1B77591C793C}" type="pres">
      <dgm:prSet presAssocID="{1AB2D36C-1B2A-406A-9B52-12ECF07DEB84}" presName="ChildText" presStyleLbl="revTx" presStyleIdx="2" presStyleCnt="3" custScaleX="338643" custLinFactX="25922" custLinFactNeighborX="100000" custLinFactNeighborY="-3638">
        <dgm:presLayoutVars>
          <dgm:chMax val="0"/>
          <dgm:chPref val="0"/>
          <dgm:bulletEnabled val="1"/>
        </dgm:presLayoutVars>
      </dgm:prSet>
      <dgm:spPr/>
    </dgm:pt>
    <dgm:pt modelId="{7548B96F-274A-4B5D-AF82-7558CCE67F48}" type="pres">
      <dgm:prSet presAssocID="{4DA19BC7-32F4-4E6E-913C-60FBF5ECC84F}" presName="sibTrans" presStyleCnt="0"/>
      <dgm:spPr/>
    </dgm:pt>
    <dgm:pt modelId="{C3C44433-69BC-4936-89EC-A51561956E10}" type="pres">
      <dgm:prSet presAssocID="{4E968DB8-E4E8-4573-97BE-8A820CC295F1}" presName="composite" presStyleCnt="0"/>
      <dgm:spPr/>
    </dgm:pt>
    <dgm:pt modelId="{5B65CC1F-C850-4DC1-916B-1723107C9D3E}" type="pres">
      <dgm:prSet presAssocID="{4E968DB8-E4E8-4573-97BE-8A820CC295F1}" presName="ParentText" presStyleLbl="node1" presStyleIdx="3" presStyleCnt="4" custLinFactNeighborX="-71921" custLinFactNeighborY="-20205">
        <dgm:presLayoutVars>
          <dgm:chMax val="1"/>
          <dgm:chPref val="1"/>
          <dgm:bulletEnabled val="1"/>
        </dgm:presLayoutVars>
      </dgm:prSet>
      <dgm:spPr/>
    </dgm:pt>
  </dgm:ptLst>
  <dgm:cxnLst>
    <dgm:cxn modelId="{D4B4B637-1CC5-4865-AA5B-DD93C25BF554}" srcId="{29DF8F38-FC58-43D9-BE7E-757EE24F3E4D}" destId="{4E968DB8-E4E8-4573-97BE-8A820CC295F1}" srcOrd="3" destOrd="0" parTransId="{D8D0E872-9491-4E80-AEE7-02530552DCDD}" sibTransId="{6AC2D450-F3EC-469B-AE52-2F11B2A8DF1D}"/>
    <dgm:cxn modelId="{039D453C-1393-49FF-841D-A3FED5F876BE}" srcId="{29DF8F38-FC58-43D9-BE7E-757EE24F3E4D}" destId="{2D4C3E53-4588-4F63-8AE4-7C9BF73C9940}" srcOrd="0" destOrd="0" parTransId="{EAD0A17C-0372-498B-818A-B3DDFD415498}" sibTransId="{F7EB683B-6584-45FD-97F1-08ACE96413CB}"/>
    <dgm:cxn modelId="{C13FDE4C-0A62-43EA-AC1E-B9067B2C7D55}" type="presOf" srcId="{1AB2D36C-1B2A-406A-9B52-12ECF07DEB84}" destId="{FF4EC0B3-678A-4ABC-A06B-8CCDD1BEAE57}" srcOrd="0" destOrd="0" presId="urn:microsoft.com/office/officeart/2005/8/layout/StepDownProcess"/>
    <dgm:cxn modelId="{BDC4C484-544D-4414-9D46-8569040DB4B5}" srcId="{29DF8F38-FC58-43D9-BE7E-757EE24F3E4D}" destId="{C6D08A86-A132-4136-91B1-028605AF47F3}" srcOrd="1" destOrd="0" parTransId="{B456CBFB-F10F-4158-925D-9414343BE2D5}" sibTransId="{08D80FF6-DE36-4B06-BABC-87AC74710277}"/>
    <dgm:cxn modelId="{71023CCB-0106-42B9-9A0A-2B44F4F783BA}" type="presOf" srcId="{29DF8F38-FC58-43D9-BE7E-757EE24F3E4D}" destId="{36C01CF9-48EB-464B-AE09-945D52658D70}" srcOrd="0" destOrd="0" presId="urn:microsoft.com/office/officeart/2005/8/layout/StepDownProcess"/>
    <dgm:cxn modelId="{0411D7CE-A6C7-4276-865F-30EBE254A355}" type="presOf" srcId="{2D4C3E53-4588-4F63-8AE4-7C9BF73C9940}" destId="{AA9DA994-BD32-4ED0-B101-3274E8020D2C}" srcOrd="0" destOrd="0" presId="urn:microsoft.com/office/officeart/2005/8/layout/StepDownProcess"/>
    <dgm:cxn modelId="{3CF85ECF-4FC1-4E89-9C10-1C3C6DEDFA82}" type="presOf" srcId="{4E968DB8-E4E8-4573-97BE-8A820CC295F1}" destId="{5B65CC1F-C850-4DC1-916B-1723107C9D3E}" srcOrd="0" destOrd="0" presId="urn:microsoft.com/office/officeart/2005/8/layout/StepDownProcess"/>
    <dgm:cxn modelId="{40E75EE7-AE89-46C8-B4CD-F12B9137511E}" srcId="{29DF8F38-FC58-43D9-BE7E-757EE24F3E4D}" destId="{1AB2D36C-1B2A-406A-9B52-12ECF07DEB84}" srcOrd="2" destOrd="0" parTransId="{1BACA17A-0189-4901-B3CF-019837B11AAA}" sibTransId="{4DA19BC7-32F4-4E6E-913C-60FBF5ECC84F}"/>
    <dgm:cxn modelId="{A380D0F6-D7C4-4BCF-892B-56D7B0A7CB7B}" type="presOf" srcId="{C6D08A86-A132-4136-91B1-028605AF47F3}" destId="{EDF4DA4F-76E5-450B-B390-F3DEA3F2D026}" srcOrd="0" destOrd="0" presId="urn:microsoft.com/office/officeart/2005/8/layout/StepDownProcess"/>
    <dgm:cxn modelId="{0311D0DD-316B-4150-BA0D-1EAC5698B128}" type="presParOf" srcId="{36C01CF9-48EB-464B-AE09-945D52658D70}" destId="{2F230D4B-9529-457D-84B0-6B73E4D85DFF}" srcOrd="0" destOrd="0" presId="urn:microsoft.com/office/officeart/2005/8/layout/StepDownProcess"/>
    <dgm:cxn modelId="{F095E55E-1E97-4264-BB9C-9EED394E7D37}" type="presParOf" srcId="{2F230D4B-9529-457D-84B0-6B73E4D85DFF}" destId="{0B1E11BE-6046-451E-97BE-C247E72835E0}" srcOrd="0" destOrd="0" presId="urn:microsoft.com/office/officeart/2005/8/layout/StepDownProcess"/>
    <dgm:cxn modelId="{6B54891B-3341-4FD9-A315-5F6780D7E995}" type="presParOf" srcId="{2F230D4B-9529-457D-84B0-6B73E4D85DFF}" destId="{AA9DA994-BD32-4ED0-B101-3274E8020D2C}" srcOrd="1" destOrd="0" presId="urn:microsoft.com/office/officeart/2005/8/layout/StepDownProcess"/>
    <dgm:cxn modelId="{1F7D40B6-87AE-4E20-A934-978B9092E260}" type="presParOf" srcId="{2F230D4B-9529-457D-84B0-6B73E4D85DFF}" destId="{29219504-1F00-45B1-93F1-42938B3E29E0}" srcOrd="2" destOrd="0" presId="urn:microsoft.com/office/officeart/2005/8/layout/StepDownProcess"/>
    <dgm:cxn modelId="{AEC2F95F-81E9-46D6-B5FE-E5C048F2778C}" type="presParOf" srcId="{36C01CF9-48EB-464B-AE09-945D52658D70}" destId="{4E8229ED-86F4-4606-A172-35234E84728F}" srcOrd="1" destOrd="0" presId="urn:microsoft.com/office/officeart/2005/8/layout/StepDownProcess"/>
    <dgm:cxn modelId="{6FEE6FA9-398E-4FB9-AEE7-16BC9E6F7104}" type="presParOf" srcId="{36C01CF9-48EB-464B-AE09-945D52658D70}" destId="{20605750-DCFB-4F01-B0EC-5F4397FBDF88}" srcOrd="2" destOrd="0" presId="urn:microsoft.com/office/officeart/2005/8/layout/StepDownProcess"/>
    <dgm:cxn modelId="{1F3731F3-1A86-4940-9721-728CC75B83C9}" type="presParOf" srcId="{20605750-DCFB-4F01-B0EC-5F4397FBDF88}" destId="{BC908EC2-6F87-4E6A-ADF5-8EBB66A135BC}" srcOrd="0" destOrd="0" presId="urn:microsoft.com/office/officeart/2005/8/layout/StepDownProcess"/>
    <dgm:cxn modelId="{4AACF09B-54EC-42C9-840F-41F836DE341C}" type="presParOf" srcId="{20605750-DCFB-4F01-B0EC-5F4397FBDF88}" destId="{EDF4DA4F-76E5-450B-B390-F3DEA3F2D026}" srcOrd="1" destOrd="0" presId="urn:microsoft.com/office/officeart/2005/8/layout/StepDownProcess"/>
    <dgm:cxn modelId="{3824A5BB-6FB3-4DC0-A87E-677279E22F66}" type="presParOf" srcId="{20605750-DCFB-4F01-B0EC-5F4397FBDF88}" destId="{ECB587E1-62C9-4C59-B4B7-02ADB208C8EC}" srcOrd="2" destOrd="0" presId="urn:microsoft.com/office/officeart/2005/8/layout/StepDownProcess"/>
    <dgm:cxn modelId="{3F63F569-71E4-4480-A4BA-0C475DDB7683}" type="presParOf" srcId="{36C01CF9-48EB-464B-AE09-945D52658D70}" destId="{9FFD0AFF-6B53-404C-89E9-1D265F421F99}" srcOrd="3" destOrd="0" presId="urn:microsoft.com/office/officeart/2005/8/layout/StepDownProcess"/>
    <dgm:cxn modelId="{F5B861A8-21DC-47CD-83F3-6DFA5DA1566D}" type="presParOf" srcId="{36C01CF9-48EB-464B-AE09-945D52658D70}" destId="{307BE96E-0418-45C9-815D-2F8D971BDF64}" srcOrd="4" destOrd="0" presId="urn:microsoft.com/office/officeart/2005/8/layout/StepDownProcess"/>
    <dgm:cxn modelId="{EF978D1B-0CC9-4960-9A64-5FE4881D3BD3}" type="presParOf" srcId="{307BE96E-0418-45C9-815D-2F8D971BDF64}" destId="{0A10671C-99E5-465C-A22C-CE1E8D558333}" srcOrd="0" destOrd="0" presId="urn:microsoft.com/office/officeart/2005/8/layout/StepDownProcess"/>
    <dgm:cxn modelId="{B040F4EF-C7BD-4D62-ACB6-15716DE608ED}" type="presParOf" srcId="{307BE96E-0418-45C9-815D-2F8D971BDF64}" destId="{FF4EC0B3-678A-4ABC-A06B-8CCDD1BEAE57}" srcOrd="1" destOrd="0" presId="urn:microsoft.com/office/officeart/2005/8/layout/StepDownProcess"/>
    <dgm:cxn modelId="{79DF53CC-9925-4AF3-9EC2-622D5EA7DA43}" type="presParOf" srcId="{307BE96E-0418-45C9-815D-2F8D971BDF64}" destId="{7C2C9923-185B-40E4-B6C8-1B77591C793C}" srcOrd="2" destOrd="0" presId="urn:microsoft.com/office/officeart/2005/8/layout/StepDownProcess"/>
    <dgm:cxn modelId="{D120A7C2-B20C-4BD0-87B9-B9159C49F423}" type="presParOf" srcId="{36C01CF9-48EB-464B-AE09-945D52658D70}" destId="{7548B96F-274A-4B5D-AF82-7558CCE67F48}" srcOrd="5" destOrd="0" presId="urn:microsoft.com/office/officeart/2005/8/layout/StepDownProcess"/>
    <dgm:cxn modelId="{96FD7781-0659-4B1B-B0D4-F635792CC6D0}" type="presParOf" srcId="{36C01CF9-48EB-464B-AE09-945D52658D70}" destId="{C3C44433-69BC-4936-89EC-A51561956E10}" srcOrd="6" destOrd="0" presId="urn:microsoft.com/office/officeart/2005/8/layout/StepDownProcess"/>
    <dgm:cxn modelId="{374F0411-5A7B-415B-9079-E9FF44F28047}" type="presParOf" srcId="{C3C44433-69BC-4936-89EC-A51561956E10}" destId="{5B65CC1F-C850-4DC1-916B-1723107C9D3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743E6-A8BE-480E-AB46-4C21CC455900}">
      <dsp:nvSpPr>
        <dsp:cNvPr id="0" name=""/>
        <dsp:cNvSpPr/>
      </dsp:nvSpPr>
      <dsp:spPr>
        <a:xfrm rot="16200000">
          <a:off x="1223512" y="1582222"/>
          <a:ext cx="1033887" cy="3480911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00" b="1" kern="1200" dirty="0"/>
            <a:t>PROGRAM EKP 2021-2027</a:t>
          </a:r>
        </a:p>
      </dsp:txBody>
      <dsp:txXfrm rot="5400000">
        <a:off x="0" y="3064206"/>
        <a:ext cx="3299981" cy="516943"/>
      </dsp:txXfrm>
    </dsp:sp>
    <dsp:sp modelId="{D4C45EEF-1AFA-4E5F-A89C-A4EC09CEEB6A}">
      <dsp:nvSpPr>
        <dsp:cNvPr id="0" name=""/>
        <dsp:cNvSpPr/>
      </dsp:nvSpPr>
      <dsp:spPr>
        <a:xfrm rot="5400000">
          <a:off x="4930384" y="1518647"/>
          <a:ext cx="976403" cy="3641972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00" b="1" kern="1200" dirty="0"/>
            <a:t>SPORAZUM O PARTNERSTVU SI –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000" b="1" kern="1200" dirty="0"/>
            <a:t>EK 2021-2027</a:t>
          </a:r>
        </a:p>
      </dsp:txBody>
      <dsp:txXfrm rot="-5400000">
        <a:off x="3768471" y="3095533"/>
        <a:ext cx="3471101" cy="488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E11BE-6046-451E-97BE-C247E72835E0}">
      <dsp:nvSpPr>
        <dsp:cNvPr id="0" name=""/>
        <dsp:cNvSpPr/>
      </dsp:nvSpPr>
      <dsp:spPr>
        <a:xfrm rot="5400000">
          <a:off x="454332" y="973449"/>
          <a:ext cx="1565367" cy="11954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9DA994-BD32-4ED0-B101-3274E8020D2C}">
      <dsp:nvSpPr>
        <dsp:cNvPr id="0" name=""/>
        <dsp:cNvSpPr/>
      </dsp:nvSpPr>
      <dsp:spPr>
        <a:xfrm>
          <a:off x="68078" y="0"/>
          <a:ext cx="1611549" cy="112803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kern="1200" dirty="0"/>
            <a:t>TRL 1-</a:t>
          </a:r>
          <a:r>
            <a:rPr lang="sl-SI" sz="3100" kern="1200" dirty="0">
              <a:sym typeface="Wingdings"/>
            </a:rPr>
            <a:t>3</a:t>
          </a:r>
        </a:p>
      </dsp:txBody>
      <dsp:txXfrm>
        <a:off x="123154" y="55076"/>
        <a:ext cx="1501397" cy="1017880"/>
      </dsp:txXfrm>
    </dsp:sp>
    <dsp:sp modelId="{29219504-1F00-45B1-93F1-42938B3E29E0}">
      <dsp:nvSpPr>
        <dsp:cNvPr id="0" name=""/>
        <dsp:cNvSpPr/>
      </dsp:nvSpPr>
      <dsp:spPr>
        <a:xfrm>
          <a:off x="2037409" y="182778"/>
          <a:ext cx="5003970" cy="91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08EC2-6F87-4E6A-ADF5-8EBB66A135BC}">
      <dsp:nvSpPr>
        <dsp:cNvPr id="0" name=""/>
        <dsp:cNvSpPr/>
      </dsp:nvSpPr>
      <dsp:spPr>
        <a:xfrm rot="5400000">
          <a:off x="2325687" y="2985102"/>
          <a:ext cx="957311" cy="10297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4DA4F-76E5-450B-B390-F3DEA3F2D026}">
      <dsp:nvSpPr>
        <dsp:cNvPr id="0" name=""/>
        <dsp:cNvSpPr/>
      </dsp:nvSpPr>
      <dsp:spPr>
        <a:xfrm>
          <a:off x="1940507" y="1703558"/>
          <a:ext cx="1611549" cy="112803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kern="1200" dirty="0"/>
            <a:t>TRL 3-</a:t>
          </a:r>
          <a:r>
            <a:rPr lang="sl-SI" sz="3100" kern="1200" dirty="0">
              <a:sym typeface="Wingdings"/>
            </a:rPr>
            <a:t>6</a:t>
          </a:r>
        </a:p>
      </dsp:txBody>
      <dsp:txXfrm>
        <a:off x="1995583" y="1758634"/>
        <a:ext cx="1501397" cy="1017880"/>
      </dsp:txXfrm>
    </dsp:sp>
    <dsp:sp modelId="{ECB587E1-62C9-4C59-B4B7-02ADB208C8EC}">
      <dsp:nvSpPr>
        <dsp:cNvPr id="0" name=""/>
        <dsp:cNvSpPr/>
      </dsp:nvSpPr>
      <dsp:spPr>
        <a:xfrm>
          <a:off x="4015265" y="1811142"/>
          <a:ext cx="1172087" cy="91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0671C-99E5-465C-A22C-CE1E8D558333}">
      <dsp:nvSpPr>
        <dsp:cNvPr id="0" name=""/>
        <dsp:cNvSpPr/>
      </dsp:nvSpPr>
      <dsp:spPr>
        <a:xfrm rot="5400000">
          <a:off x="4881057" y="4055652"/>
          <a:ext cx="957311" cy="10898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EC0B3-678A-4ABC-A06B-8CCDD1BEAE57}">
      <dsp:nvSpPr>
        <dsp:cNvPr id="0" name=""/>
        <dsp:cNvSpPr/>
      </dsp:nvSpPr>
      <dsp:spPr>
        <a:xfrm>
          <a:off x="3641663" y="2970711"/>
          <a:ext cx="1611549" cy="112803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kern="1200" dirty="0"/>
            <a:t>TRL 6-9</a:t>
          </a:r>
          <a:endParaRPr lang="en-US" sz="3100" kern="1200" dirty="0"/>
        </a:p>
      </dsp:txBody>
      <dsp:txXfrm>
        <a:off x="3696739" y="3025787"/>
        <a:ext cx="1501397" cy="1017880"/>
      </dsp:txXfrm>
    </dsp:sp>
    <dsp:sp modelId="{7C2C9923-185B-40E4-B6C8-1B77591C793C}">
      <dsp:nvSpPr>
        <dsp:cNvPr id="0" name=""/>
        <dsp:cNvSpPr/>
      </dsp:nvSpPr>
      <dsp:spPr>
        <a:xfrm>
          <a:off x="5020427" y="3045126"/>
          <a:ext cx="3969193" cy="911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5CC1F-C850-4DC1-916B-1723107C9D3E}">
      <dsp:nvSpPr>
        <dsp:cNvPr id="0" name=""/>
        <dsp:cNvSpPr/>
      </dsp:nvSpPr>
      <dsp:spPr>
        <a:xfrm>
          <a:off x="6048484" y="4009945"/>
          <a:ext cx="1611549" cy="1128032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100" kern="1200" dirty="0"/>
            <a:t>9+</a:t>
          </a:r>
          <a:endParaRPr lang="en-US" sz="3100" kern="1200" dirty="0"/>
        </a:p>
      </dsp:txBody>
      <dsp:txXfrm>
        <a:off x="6103560" y="4065021"/>
        <a:ext cx="1501397" cy="101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/>
          </a:p>
        </p:txBody>
      </p:sp>
      <p:sp>
        <p:nvSpPr>
          <p:cNvPr id="3" name="Označba mesta za datum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D51B77-AA7F-4531-832E-40D5654B9BB6}" type="datetime1">
              <a:rPr lang="sl-SI" smtClean="0"/>
              <a:t>9. 04. 2025</a:t>
            </a:fld>
            <a:endParaRPr lang="sl-SI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668C69-0C3E-40A2-B4A0-B2C8B71D8E3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B891EB-13CA-4F86-A7F9-AE7BD8C5FE45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000EEB-8338-48D7-8EE8-EE0082EF7602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341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622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5925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714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000EEB-8338-48D7-8EE8-EE0082EF7602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96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>
              <a:defRPr sz="720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AD08CE-AB2D-4D1F-9781-F82816FDE7C0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4A3FAD-8AC7-478D-AB89-DB6611B77BC0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8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3EBB2C-2DD0-4287-97A2-D55A397240BC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>
              <a:defRPr sz="48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14" name="Označba mesta za besedilo 3"/>
          <p:cNvSpPr>
            <a:spLocks noGrp="1"/>
          </p:cNvSpPr>
          <p:nvPr>
            <p:ph type="body" sz="half" idx="13" hasCustomPrompt="1"/>
          </p:nvPr>
        </p:nvSpPr>
        <p:spPr>
          <a:xfrm>
            <a:off x="1930400" y="3771174"/>
            <a:ext cx="727964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10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B98058-481E-4F76-A54A-46355FBB870C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9" name="Polje z besedilom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sl-SI" noProof="0"/>
              <a:t>»</a:t>
            </a:r>
          </a:p>
        </p:txBody>
      </p:sp>
      <p:sp>
        <p:nvSpPr>
          <p:cNvPr id="13" name="Polje z besedilom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sl-SI" noProof="0"/>
              <a:t>«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BB990F-082A-4F57-A528-879A4B59A0DF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16" name="Označba mesta za besedilo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19" name="Označba mesta za besedilo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14" name="Označba mesta za besedilo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20" name="Označba mesta za besedilo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cxnSp>
        <p:nvCxnSpPr>
          <p:cNvPr id="17" name="Raven povezovalnik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0126DF-00D4-4CAF-9D58-F33C36C1E637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4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 za sli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420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29" name="Označba mesta za sliko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22" name="Označba mesta za besedilo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30" name="Označba mesta za sliko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23" name="Označba mesta za besedilo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14" name="Označba mesta za besedilo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31" name="Označba mesta za sliko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24" name="Označba mesta za besedilo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cxnSp>
        <p:nvCxnSpPr>
          <p:cNvPr id="17" name="Raven povezovalnik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ven povezovalnik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930845-4BAB-47A0-AD89-7449C41174B2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4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 anchorCtr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B8B721-7299-46BE-895C-9DFD1ADE2C44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700018-DA98-4A3E-B225-3F52D4447C42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120174-ADBB-4E52-A6F1-ACAE0376B06C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349EA-10EB-476D-8BFD-59CCC8D81DD8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402A76-A33F-4DFC-BCA1-7300E2D5C1C4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660D92-2FA0-4137-82C4-74CA4D0365EA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1"/>
              <a:t>Kliknite, da uredite slog naslova matrice.</a:t>
            </a:r>
          </a:p>
        </p:txBody>
      </p:sp>
      <p:sp>
        <p:nvSpPr>
          <p:cNvPr id="7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058916-C0C6-44A4-885A-7972858E2A4D}" type="datetime1">
              <a:rPr lang="sl-SI" noProof="1" smtClean="0"/>
              <a:t>9. 04. 2025</a:t>
            </a:fld>
            <a:endParaRPr lang="sl-SI" noProof="1"/>
          </a:p>
        </p:txBody>
      </p:sp>
      <p:sp>
        <p:nvSpPr>
          <p:cNvPr id="5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1"/>
          </a:p>
        </p:txBody>
      </p:sp>
      <p:sp>
        <p:nvSpPr>
          <p:cNvPr id="6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1" dirty="0" smtClean="0"/>
              <a:t>‹#›</a:t>
            </a:fld>
            <a:endParaRPr lang="sl-SI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173506-2DB6-4AB7-8140-008E316EFE43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5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3401064" cy="14478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7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23F707-B943-48A2-9AB6-A6080577A139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5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B6B1E2-124C-4ED8-8E67-7926B76F372C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Elipsa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Pravokotnik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CC1CA601-B56D-4865-B38D-A9AF0EAFACD1}" type="datetime1">
              <a:rPr lang="sl-SI" noProof="0" smtClean="0"/>
              <a:t>9. 04. 2025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sl-SI" noProof="0" smtClean="0"/>
              <a:t>‹#›</a:t>
            </a:fld>
            <a:endParaRPr lang="sl-SI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ommission.europa.eu/strategy-and-policy/eu-budget/strategic-technologies-europe-platform/sovereignty-seal_en?prefLang=s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is-rs.si/sl/" TargetMode="External"/><Relationship Id="rId2" Type="http://schemas.openxmlformats.org/officeDocument/2006/relationships/hyperlink" Target="https://www.aris-rs.si/sl/razpisi/index.as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funding-tenders/opportunities/portal/screen/hom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si/zbirke/projekti-in-programi/obzorje-evropa/o-programu-obzorje-evropa/nacionalne-kontaktne-tock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ismea.ec.europa.eu/programmes/interregional-innovation-investments-i3-instrument_e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top.ijs.si/sl/o-partnerstvu/" TargetMode="External"/><Relationship Id="rId3" Type="http://schemas.openxmlformats.org/officeDocument/2006/relationships/hyperlink" Target="http://pmis.ijs.si/sl/o-partnerstvu/" TargetMode="External"/><Relationship Id="rId7" Type="http://schemas.openxmlformats.org/officeDocument/2006/relationships/hyperlink" Target="https://www.gzs.si/srip-hran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odigital.gzs.si/" TargetMode="External"/><Relationship Id="rId11" Type="http://schemas.openxmlformats.org/officeDocument/2006/relationships/hyperlink" Target="https://matpro.gzs.si/" TargetMode="External"/><Relationship Id="rId5" Type="http://schemas.openxmlformats.org/officeDocument/2006/relationships/hyperlink" Target="https://srip-krozno-gospodarstvo.si/" TargetMode="External"/><Relationship Id="rId10" Type="http://schemas.openxmlformats.org/officeDocument/2006/relationships/hyperlink" Target="https://www.acs-giz.si/o-acs" TargetMode="External"/><Relationship Id="rId4" Type="http://schemas.openxmlformats.org/officeDocument/2006/relationships/hyperlink" Target="https://srip-pametne-stavbe.si/" TargetMode="External"/><Relationship Id="rId9" Type="http://schemas.openxmlformats.org/officeDocument/2006/relationships/hyperlink" Target="https://www.sripzdravje-medicina.si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si/assets/ministrstva/MGTS/Dokumenti/DRS/Nacrt_razvojnih_spodbud_2025_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povezovalne verige">
            <a:extLst>
              <a:ext uri="{FF2B5EF4-FFF2-40B4-BE49-F238E27FC236}">
                <a16:creationId xmlns:a16="http://schemas.microsoft.com/office/drawing/2014/main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0000"/>
          </a:blip>
          <a:srcRect t="23391" r="9091"/>
          <a:stretch/>
        </p:blipFill>
        <p:spPr>
          <a:xfrm>
            <a:off x="-20908" y="-18756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027" y="417688"/>
            <a:ext cx="10826249" cy="2639301"/>
          </a:xfrm>
        </p:spPr>
        <p:txBody>
          <a:bodyPr rtlCol="0">
            <a:normAutofit/>
          </a:bodyPr>
          <a:lstStyle/>
          <a:p>
            <a:pPr algn="l"/>
            <a:r>
              <a:rPr lang="sl-SI" sz="5400" noProof="1"/>
              <a:t>PAMETNA</a:t>
            </a:r>
            <a:br>
              <a:rPr lang="sl-SI" sz="5400" noProof="1"/>
            </a:br>
            <a:r>
              <a:rPr lang="sl-SI" sz="5400" noProof="1"/>
              <a:t>SPECIALIZACIJA</a:t>
            </a:r>
            <a:endParaRPr lang="sl-SI" sz="28700" noProof="1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5AD7EC2-6429-2C6C-A75F-D638158029D9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6335299F-A9A4-D1F6-D415-2790475A176C}"/>
              </a:ext>
            </a:extLst>
          </p:cNvPr>
          <p:cNvSpPr/>
          <p:nvPr/>
        </p:nvSpPr>
        <p:spPr>
          <a:xfrm>
            <a:off x="-41835" y="5996570"/>
            <a:ext cx="12233835" cy="8614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BCDEA331-409D-768F-42B3-FAF7F9776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11" y="457413"/>
            <a:ext cx="2363190" cy="532985"/>
          </a:xfrm>
          <a:prstGeom prst="rect">
            <a:avLst/>
          </a:prstGeom>
        </p:spPr>
      </p:pic>
      <p:pic>
        <p:nvPicPr>
          <p:cNvPr id="7" name="Slika 6" descr="Slika, ki vsebuje besede grafika, grafično oblikovanje, risanka, barvitost&#10;&#10;Opis je samodejno ustvarjen">
            <a:extLst>
              <a:ext uri="{FF2B5EF4-FFF2-40B4-BE49-F238E27FC236}">
                <a16:creationId xmlns:a16="http://schemas.microsoft.com/office/drawing/2014/main" id="{DEBDBDB4-F3BA-401C-E8A7-1A0F9600B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321" y="6098560"/>
            <a:ext cx="2370454" cy="65744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A0C36D1-CDBC-E41D-AFAA-632428EB5632}"/>
              </a:ext>
            </a:extLst>
          </p:cNvPr>
          <p:cNvSpPr txBox="1"/>
          <p:nvPr/>
        </p:nvSpPr>
        <p:spPr>
          <a:xfrm>
            <a:off x="921346" y="3377281"/>
            <a:ext cx="10276834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da-DK" sz="28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Priložnosti slovenske strategije trajnostne pametne specializacije </a:t>
            </a:r>
            <a:r>
              <a:rPr lang="sl-SI" sz="28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(S5)</a:t>
            </a:r>
            <a:r>
              <a:rPr lang="sl-SI" sz="2800" b="1" i="0" u="none" strike="noStrike" baseline="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8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l">
              <a:spcAft>
                <a:spcPts val="1200"/>
              </a:spcAft>
            </a:pPr>
            <a:r>
              <a:rPr lang="sl-SI" sz="2400" b="1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			Marko Hren, MKRR, Vodja sektorja S5</a:t>
            </a:r>
            <a:endParaRPr lang="sl-SI" sz="2400" b="1" dirty="0">
              <a:solidFill>
                <a:srgbClr val="92D05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sl-SI" sz="2400" b="1" dirty="0">
                <a:solidFill>
                  <a:srgbClr val="92D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								Gorazd Jenko, MKRR, S5</a:t>
            </a:r>
            <a:endParaRPr lang="sl-SI" sz="2400" b="1" dirty="0">
              <a:solidFill>
                <a:srgbClr val="92D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r"/>
            <a:r>
              <a:rPr lang="sl-SI" sz="2400" b="1" noProof="1">
                <a:latin typeface="Calibri" panose="020F0502020204030204" pitchFamily="34" charset="0"/>
                <a:cs typeface="Calibri" panose="020F0502020204030204" pitchFamily="34" charset="0"/>
              </a:rPr>
              <a:t>RRA Posavje, Krško, 10. 4. 2025</a:t>
            </a:r>
          </a:p>
        </p:txBody>
      </p:sp>
    </p:spTree>
    <p:extLst>
      <p:ext uri="{BB962C8B-B14F-4D97-AF65-F5344CB8AC3E}">
        <p14:creationId xmlns:p14="http://schemas.microsoft.com/office/powerpoint/2010/main" val="3933017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slov 1"/>
          <p:cNvSpPr>
            <a:spLocks noGrp="1"/>
          </p:cNvSpPr>
          <p:nvPr>
            <p:ph type="title"/>
          </p:nvPr>
        </p:nvSpPr>
        <p:spPr>
          <a:xfrm>
            <a:off x="6378576" y="68284"/>
            <a:ext cx="5694555" cy="1958160"/>
          </a:xfrm>
        </p:spPr>
        <p:txBody>
          <a:bodyPr>
            <a:normAutofit fontScale="90000"/>
          </a:bodyPr>
          <a:lstStyle/>
          <a:p>
            <a:pPr algn="ctr"/>
            <a:r>
              <a:rPr lang="sl-SI" altLang="sl-SI" b="1" i="1" u="sng" dirty="0">
                <a:solidFill>
                  <a:schemeClr val="tx1"/>
                </a:solidFill>
              </a:rPr>
              <a:t>Tehnološke in družbene inovacije </a:t>
            </a:r>
            <a:r>
              <a:rPr lang="sl-SI" altLang="sl-SI" b="1" dirty="0">
                <a:solidFill>
                  <a:schemeClr val="tx1"/>
                </a:solidFill>
              </a:rPr>
              <a:t>od ideje do trga; </a:t>
            </a:r>
            <a:br>
              <a:rPr lang="sl-SI" altLang="sl-SI" b="1" dirty="0">
                <a:solidFill>
                  <a:schemeClr val="tx1"/>
                </a:solidFill>
              </a:rPr>
            </a:br>
            <a:br>
              <a:rPr lang="sl-SI" altLang="sl-SI" b="1" dirty="0">
                <a:solidFill>
                  <a:schemeClr val="tx1"/>
                </a:solidFill>
              </a:rPr>
            </a:br>
            <a:r>
              <a:rPr lang="sl-SI" altLang="sl-SI" sz="2700" b="1" dirty="0">
                <a:solidFill>
                  <a:schemeClr val="tx1"/>
                </a:solidFill>
              </a:rPr>
              <a:t>TRL – </a:t>
            </a:r>
            <a:r>
              <a:rPr lang="sl-SI" altLang="sl-SI" sz="2700" b="1" dirty="0" err="1">
                <a:solidFill>
                  <a:schemeClr val="tx1"/>
                </a:solidFill>
              </a:rPr>
              <a:t>technology</a:t>
            </a:r>
            <a:r>
              <a:rPr lang="sl-SI" altLang="sl-SI" sz="2700" b="1" dirty="0">
                <a:solidFill>
                  <a:schemeClr val="tx1"/>
                </a:solidFill>
              </a:rPr>
              <a:t> </a:t>
            </a:r>
            <a:r>
              <a:rPr lang="sl-SI" altLang="sl-SI" sz="2700" b="1" dirty="0" err="1">
                <a:solidFill>
                  <a:schemeClr val="tx1"/>
                </a:solidFill>
              </a:rPr>
              <a:t>readiness</a:t>
            </a:r>
            <a:r>
              <a:rPr lang="sl-SI" altLang="sl-SI" sz="2700" b="1" dirty="0">
                <a:solidFill>
                  <a:schemeClr val="tx1"/>
                </a:solidFill>
              </a:rPr>
              <a:t> </a:t>
            </a:r>
            <a:r>
              <a:rPr lang="sl-SI" altLang="sl-SI" sz="2700" b="1" dirty="0" err="1">
                <a:solidFill>
                  <a:schemeClr val="tx1"/>
                </a:solidFill>
              </a:rPr>
              <a:t>level</a:t>
            </a:r>
            <a:r>
              <a:rPr lang="sl-SI" altLang="sl-SI" sz="2700" b="1" dirty="0">
                <a:solidFill>
                  <a:schemeClr val="tx1"/>
                </a:solidFill>
              </a:rPr>
              <a:t> </a:t>
            </a:r>
            <a:endParaRPr lang="en-US" altLang="sl-SI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Ograda vsebin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362192"/>
              </p:ext>
            </p:extLst>
          </p:nvPr>
        </p:nvGraphicFramePr>
        <p:xfrm>
          <a:off x="1583129" y="1843090"/>
          <a:ext cx="8989621" cy="549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7" name="PoljeZBesedilom 6"/>
          <p:cNvSpPr txBox="1">
            <a:spLocks noChangeArrowheads="1"/>
          </p:cNvSpPr>
          <p:nvPr/>
        </p:nvSpPr>
        <p:spPr bwMode="auto">
          <a:xfrm>
            <a:off x="3270251" y="1520034"/>
            <a:ext cx="1335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 dirty="0"/>
              <a:t>Bazična znanost</a:t>
            </a:r>
            <a:endParaRPr lang="en-US" altLang="sl-SI" b="1" dirty="0"/>
          </a:p>
        </p:txBody>
      </p:sp>
      <p:sp>
        <p:nvSpPr>
          <p:cNvPr id="59398" name="PoljeZBesedilom 7"/>
          <p:cNvSpPr txBox="1">
            <a:spLocks noChangeArrowheads="1"/>
          </p:cNvSpPr>
          <p:nvPr/>
        </p:nvSpPr>
        <p:spPr bwMode="auto">
          <a:xfrm>
            <a:off x="5181600" y="3003551"/>
            <a:ext cx="5391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dirty="0"/>
              <a:t>Izboljšanje </a:t>
            </a:r>
            <a:r>
              <a:rPr lang="sl-SI" altLang="sl-SI" b="1" dirty="0"/>
              <a:t>mednarodne konkurenčnosti in odličnosti raziskav </a:t>
            </a:r>
            <a:r>
              <a:rPr lang="sl-SI" altLang="sl-SI" dirty="0"/>
              <a:t>za sodelovanje v verigah  vrednosti</a:t>
            </a:r>
          </a:p>
        </p:txBody>
      </p:sp>
      <p:sp>
        <p:nvSpPr>
          <p:cNvPr id="59399" name="PoljeZBesedilom 9"/>
          <p:cNvSpPr txBox="1">
            <a:spLocks noChangeArrowheads="1"/>
          </p:cNvSpPr>
          <p:nvPr/>
        </p:nvSpPr>
        <p:spPr bwMode="auto">
          <a:xfrm>
            <a:off x="2828352" y="2888803"/>
            <a:ext cx="2224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b="1" dirty="0">
                <a:latin typeface="+mn-lt"/>
                <a:cs typeface="+mn-cs"/>
              </a:rPr>
              <a:t>PROOF OF CONCEPT</a:t>
            </a:r>
            <a:endParaRPr lang="en-US" altLang="sl-SI" sz="2000" b="1" dirty="0">
              <a:latin typeface="+mn-lt"/>
              <a:cs typeface="+mn-cs"/>
            </a:endParaRPr>
          </a:p>
        </p:txBody>
      </p:sp>
      <p:sp>
        <p:nvSpPr>
          <p:cNvPr id="59400" name="PoljeZBesedilom 10"/>
          <p:cNvSpPr txBox="1">
            <a:spLocks noChangeArrowheads="1"/>
          </p:cNvSpPr>
          <p:nvPr/>
        </p:nvSpPr>
        <p:spPr bwMode="auto">
          <a:xfrm>
            <a:off x="3922713" y="4926014"/>
            <a:ext cx="1365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2000" b="1" dirty="0">
                <a:solidFill>
                  <a:srgbClr val="FFFF00"/>
                </a:solidFill>
              </a:rPr>
              <a:t>PROTOTIP</a:t>
            </a:r>
            <a:r>
              <a:rPr lang="sl-SI" altLang="sl-SI" b="1" dirty="0">
                <a:solidFill>
                  <a:srgbClr val="FFFF00"/>
                </a:solidFill>
              </a:rPr>
              <a:t>E</a:t>
            </a:r>
            <a:endParaRPr lang="en-US" altLang="sl-SI" b="1" dirty="0">
              <a:solidFill>
                <a:srgbClr val="FFFF00"/>
              </a:solidFill>
            </a:endParaRPr>
          </a:p>
        </p:txBody>
      </p:sp>
      <p:sp>
        <p:nvSpPr>
          <p:cNvPr id="59401" name="PoljeZBesedilom 11"/>
          <p:cNvSpPr txBox="1">
            <a:spLocks noChangeArrowheads="1"/>
          </p:cNvSpPr>
          <p:nvPr/>
        </p:nvSpPr>
        <p:spPr bwMode="auto">
          <a:xfrm>
            <a:off x="6065220" y="5992574"/>
            <a:ext cx="2299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b="1" dirty="0"/>
              <a:t>COMMERCIALISATION</a:t>
            </a:r>
            <a:endParaRPr lang="en-US" altLang="sl-SI" b="1" dirty="0"/>
          </a:p>
        </p:txBody>
      </p:sp>
      <p:sp>
        <p:nvSpPr>
          <p:cNvPr id="21514" name="PoljeZBesedilom 13"/>
          <p:cNvSpPr txBox="1">
            <a:spLocks noChangeArrowheads="1"/>
          </p:cNvSpPr>
          <p:nvPr/>
        </p:nvSpPr>
        <p:spPr bwMode="auto">
          <a:xfrm>
            <a:off x="6770689" y="4115003"/>
            <a:ext cx="505649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sl-SI" altLang="sl-SI" sz="1600" b="1" dirty="0">
              <a:cs typeface="Arial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sl-SI" altLang="sl-SI" sz="1600" b="1" dirty="0">
                <a:cs typeface="Arial" charset="0"/>
              </a:rPr>
              <a:t>Podpora RRI procesom: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l-SI" altLang="sl-SI" sz="1600" b="1" dirty="0">
                <a:cs typeface="Arial" charset="0"/>
                <a:sym typeface="Wingdings" pitchFamily="2" charset="2"/>
              </a:rPr>
              <a:t>Manjši inovacijski Večji  RRI projekti</a:t>
            </a:r>
            <a:endParaRPr lang="en-US" altLang="sl-SI" sz="1600" b="1" dirty="0">
              <a:cs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sl-SI" sz="1600" b="1" dirty="0">
                <a:cs typeface="Arial" charset="0"/>
                <a:sym typeface="Wingdings" pitchFamily="2" charset="2"/>
              </a:rPr>
              <a:t>SME Instr. </a:t>
            </a:r>
            <a:r>
              <a:rPr lang="sl-SI" altLang="sl-SI" sz="1600" b="1" dirty="0">
                <a:cs typeface="Arial" charset="0"/>
                <a:sym typeface="Wingdings" pitchFamily="2" charset="2"/>
              </a:rPr>
              <a:t> </a:t>
            </a:r>
            <a:endParaRPr lang="en-US" altLang="sl-SI" sz="1600" b="1" dirty="0">
              <a:cs typeface="Arial" charset="0"/>
              <a:sym typeface="Wingdings" pitchFamily="2" charset="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sl-SI" altLang="sl-SI" sz="1600" b="1" dirty="0">
                <a:cs typeface="Arial" charset="0"/>
                <a:sym typeface="Wingdings" pitchFamily="2" charset="2"/>
              </a:rPr>
              <a:t>Komplementarnost z I3 – </a:t>
            </a:r>
            <a:r>
              <a:rPr lang="sl-SI" altLang="sl-SI" sz="1600" b="1" dirty="0" err="1">
                <a:cs typeface="Arial" charset="0"/>
                <a:sym typeface="Wingdings" pitchFamily="2" charset="2"/>
              </a:rPr>
              <a:t>Interregional</a:t>
            </a:r>
            <a:r>
              <a:rPr lang="sl-SI" altLang="sl-SI" sz="1600" b="1" dirty="0">
                <a:cs typeface="Arial" charset="0"/>
                <a:sym typeface="Wingdings" pitchFamily="2" charset="2"/>
              </a:rPr>
              <a:t> </a:t>
            </a:r>
            <a:r>
              <a:rPr lang="sl-SI" altLang="sl-SI" sz="1600" b="1" dirty="0" err="1">
                <a:cs typeface="Arial" charset="0"/>
                <a:sym typeface="Wingdings" pitchFamily="2" charset="2"/>
              </a:rPr>
              <a:t>Innovation</a:t>
            </a:r>
            <a:r>
              <a:rPr lang="sl-SI" altLang="sl-SI" sz="1600" b="1" dirty="0">
                <a:cs typeface="Arial" charset="0"/>
                <a:sym typeface="Wingdings" pitchFamily="2" charset="2"/>
              </a:rPr>
              <a:t> </a:t>
            </a:r>
            <a:r>
              <a:rPr lang="sl-SI" altLang="sl-SI" sz="1600" b="1" dirty="0" err="1">
                <a:cs typeface="Arial" charset="0"/>
                <a:sym typeface="Wingdings" pitchFamily="2" charset="2"/>
              </a:rPr>
              <a:t>Investment</a:t>
            </a:r>
            <a:r>
              <a:rPr lang="sl-SI" altLang="sl-SI" sz="1600" b="1" dirty="0">
                <a:cs typeface="Arial" charset="0"/>
                <a:sym typeface="Wingdings" pitchFamily="2" charset="2"/>
              </a:rPr>
              <a:t> Instrument</a:t>
            </a:r>
            <a:endParaRPr lang="en-US" altLang="sl-SI" sz="1600" b="1" dirty="0">
              <a:cs typeface="Arial" charset="0"/>
              <a:sym typeface="Wingdings" pitchFamily="2" charset="2"/>
            </a:endParaRPr>
          </a:p>
        </p:txBody>
      </p:sp>
      <p:sp>
        <p:nvSpPr>
          <p:cNvPr id="59403" name="PoljeZBesedilom 16"/>
          <p:cNvSpPr txBox="1">
            <a:spLocks noChangeArrowheads="1"/>
          </p:cNvSpPr>
          <p:nvPr/>
        </p:nvSpPr>
        <p:spPr bwMode="auto">
          <a:xfrm>
            <a:off x="9058765" y="5703504"/>
            <a:ext cx="160230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b="1" dirty="0"/>
              <a:t>Povratna sredstva</a:t>
            </a:r>
            <a:endParaRPr lang="en-US" altLang="sl-SI" b="1" dirty="0"/>
          </a:p>
        </p:txBody>
      </p:sp>
      <p:sp>
        <p:nvSpPr>
          <p:cNvPr id="17" name="Puščica dol 4"/>
          <p:cNvSpPr/>
          <p:nvPr/>
        </p:nvSpPr>
        <p:spPr>
          <a:xfrm>
            <a:off x="4622801" y="2692400"/>
            <a:ext cx="2430463" cy="1473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63144" tIns="263144" rIns="263144" bIns="263144" spcCol="1270" anchor="ctr"/>
          <a:lstStyle/>
          <a:p>
            <a:pPr algn="ctr" defTabSz="1644650">
              <a:lnSpc>
                <a:spcPct val="90000"/>
              </a:lnSpc>
              <a:spcAft>
                <a:spcPct val="35000"/>
              </a:spcAft>
              <a:defRPr/>
            </a:pPr>
            <a:endParaRPr lang="en-US" sz="3700"/>
          </a:p>
        </p:txBody>
      </p:sp>
      <p:sp>
        <p:nvSpPr>
          <p:cNvPr id="3" name="PoljeZBesedilom 2"/>
          <p:cNvSpPr txBox="1"/>
          <p:nvPr/>
        </p:nvSpPr>
        <p:spPr>
          <a:xfrm>
            <a:off x="4186238" y="1419226"/>
            <a:ext cx="2997200" cy="98488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 cap="rnd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chemeClr val="bg1"/>
                </a:solidFill>
                <a:cs typeface="Arial" charset="0"/>
              </a:rPr>
              <a:t>Boljša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izraba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in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razvoj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raziskovalne</a:t>
            </a:r>
            <a:r>
              <a:rPr lang="en-US" sz="2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cs typeface="Arial" charset="0"/>
              </a:rPr>
              <a:t>infrastrukture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3334850" y="141581"/>
            <a:ext cx="2879725" cy="1231106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rgbClr val="78B6D4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 w="31750" cap="rnd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sl-SI" dirty="0">
                <a:solidFill>
                  <a:schemeClr val="bg1"/>
                </a:solidFill>
                <a:cs typeface="Arial" charset="0"/>
              </a:rPr>
              <a:t>Komplementarnost z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Arial" charset="0"/>
              </a:rPr>
              <a:t>Obzorje</a:t>
            </a:r>
            <a:r>
              <a:rPr lang="sl-SI" dirty="0">
                <a:solidFill>
                  <a:schemeClr val="bg1"/>
                </a:solidFill>
                <a:cs typeface="Arial" charset="0"/>
              </a:rPr>
              <a:t>m</a:t>
            </a:r>
            <a:r>
              <a:rPr lang="en-US" dirty="0">
                <a:solidFill>
                  <a:schemeClr val="bg1"/>
                </a:solidFill>
                <a:cs typeface="Arial" charset="0"/>
              </a:rPr>
              <a:t> 2020</a:t>
            </a:r>
            <a:r>
              <a:rPr lang="sl-SI" dirty="0">
                <a:solidFill>
                  <a:schemeClr val="bg1"/>
                </a:solidFill>
                <a:cs typeface="Arial" charset="0"/>
              </a:rPr>
              <a:t>: (</a:t>
            </a:r>
            <a:r>
              <a:rPr lang="sl-SI" sz="2000" dirty="0" err="1">
                <a:solidFill>
                  <a:schemeClr val="bg1"/>
                </a:solidFill>
                <a:cs typeface="Arial" charset="0"/>
              </a:rPr>
              <a:t>Teaming</a:t>
            </a:r>
            <a:r>
              <a:rPr lang="sl-SI" dirty="0">
                <a:solidFill>
                  <a:schemeClr val="bg1"/>
                </a:solidFill>
                <a:cs typeface="Arial" charset="0"/>
              </a:rPr>
              <a:t>, ERC, </a:t>
            </a:r>
            <a:r>
              <a:rPr lang="sl-SI" dirty="0" err="1">
                <a:solidFill>
                  <a:schemeClr val="bg1"/>
                </a:solidFill>
                <a:cs typeface="Arial" charset="0"/>
              </a:rPr>
              <a:t>Twinning</a:t>
            </a:r>
            <a:r>
              <a:rPr lang="sl-SI" dirty="0">
                <a:solidFill>
                  <a:schemeClr val="bg1"/>
                </a:solidFill>
                <a:cs typeface="Arial" charset="0"/>
              </a:rPr>
              <a:t>…)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9367043" y="6417053"/>
            <a:ext cx="2755683" cy="40005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 cap="rnd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l-SI" sz="2000" dirty="0">
                <a:solidFill>
                  <a:schemeClr val="bg1"/>
                </a:solidFill>
                <a:cs typeface="Arial" charset="0"/>
                <a:sym typeface="Wingdings"/>
              </a:rPr>
              <a:t>Internacionalizacija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5181601" y="3644900"/>
            <a:ext cx="5260975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0" cap="rnd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cs typeface="Arial" charset="0"/>
                <a:sym typeface="Wingdings"/>
              </a:rPr>
              <a:t> </a:t>
            </a:r>
            <a:r>
              <a:rPr lang="sl-SI" sz="2000" dirty="0">
                <a:solidFill>
                  <a:schemeClr val="bg1"/>
                </a:solidFill>
                <a:cs typeface="Arial" charset="0"/>
                <a:sym typeface="Wingdings"/>
              </a:rPr>
              <a:t> Mednarodne iniciative (EUREKA, I3) </a:t>
            </a:r>
            <a:r>
              <a:rPr lang="en-US" sz="2000" dirty="0">
                <a:solidFill>
                  <a:schemeClr val="bg1"/>
                </a:solidFill>
                <a:cs typeface="Arial" charset="0"/>
                <a:sym typeface="Wingdings"/>
              </a:rPr>
              <a:t></a:t>
            </a: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Desno ukrivljena puščica 1"/>
          <p:cNvSpPr/>
          <p:nvPr/>
        </p:nvSpPr>
        <p:spPr>
          <a:xfrm rot="19305972">
            <a:off x="1184841" y="2511723"/>
            <a:ext cx="1490865" cy="3166804"/>
          </a:xfrm>
          <a:prstGeom prst="curvedRightArrow">
            <a:avLst>
              <a:gd name="adj1" fmla="val 25000"/>
              <a:gd name="adj2" fmla="val 50000"/>
              <a:gd name="adj3" fmla="val 1303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 rot="1993637">
            <a:off x="817676" y="3566298"/>
            <a:ext cx="271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DEVELOPMENT</a:t>
            </a:r>
          </a:p>
        </p:txBody>
      </p:sp>
      <p:sp>
        <p:nvSpPr>
          <p:cNvPr id="23" name="PoljeZBesedilom 22"/>
          <p:cNvSpPr txBox="1"/>
          <p:nvPr/>
        </p:nvSpPr>
        <p:spPr>
          <a:xfrm rot="1859695">
            <a:off x="2795377" y="5308937"/>
            <a:ext cx="256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DEPLOYMENT</a:t>
            </a:r>
          </a:p>
        </p:txBody>
      </p:sp>
      <p:sp>
        <p:nvSpPr>
          <p:cNvPr id="7" name="Desno ukrivljena puščica 6"/>
          <p:cNvSpPr/>
          <p:nvPr/>
        </p:nvSpPr>
        <p:spPr>
          <a:xfrm rot="17684945">
            <a:off x="3203208" y="4478270"/>
            <a:ext cx="1337330" cy="303061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4" name="PoljeZBesedilom 23"/>
          <p:cNvSpPr txBox="1"/>
          <p:nvPr/>
        </p:nvSpPr>
        <p:spPr>
          <a:xfrm rot="331751">
            <a:off x="5285925" y="6372487"/>
            <a:ext cx="2561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SCALE-UP</a:t>
            </a:r>
          </a:p>
        </p:txBody>
      </p:sp>
      <p:sp>
        <p:nvSpPr>
          <p:cNvPr id="25" name="PoljeZBesedilom 24"/>
          <p:cNvSpPr txBox="1"/>
          <p:nvPr/>
        </p:nvSpPr>
        <p:spPr>
          <a:xfrm rot="1993637">
            <a:off x="533540" y="1650058"/>
            <a:ext cx="2715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CONCEPT</a:t>
            </a:r>
          </a:p>
        </p:txBody>
      </p:sp>
    </p:spTree>
    <p:extLst>
      <p:ext uri="{BB962C8B-B14F-4D97-AF65-F5344CB8AC3E}">
        <p14:creationId xmlns:p14="http://schemas.microsoft.com/office/powerpoint/2010/main" val="355367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B524C0-477B-2AB5-534A-FB47B1EA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1988"/>
          </a:xfrm>
        </p:spPr>
        <p:txBody>
          <a:bodyPr/>
          <a:lstStyle/>
          <a:p>
            <a:r>
              <a:rPr lang="sl-SI" b="1" dirty="0">
                <a:solidFill>
                  <a:schemeClr val="tx1"/>
                </a:solidFill>
                <a:cs typeface="Times New Roman" panose="02020603050405020304" pitchFamily="18" charset="0"/>
              </a:rPr>
              <a:t>Platforma STEP 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FC416895-412C-4F7A-B6C9-7A76AA873CD0}"/>
              </a:ext>
            </a:extLst>
          </p:cNvPr>
          <p:cNvSpPr/>
          <p:nvPr/>
        </p:nvSpPr>
        <p:spPr>
          <a:xfrm>
            <a:off x="646111" y="1608307"/>
            <a:ext cx="10365433" cy="4781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sz="28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sl-SI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ilj Platforme STEP </a:t>
            </a:r>
            <a:r>
              <a:rPr lang="sl-SI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podpreti </a:t>
            </a:r>
            <a:r>
              <a:rPr lang="sl-SI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razvoj in proizvodnjo kritičnih tehnologij </a:t>
            </a:r>
            <a:r>
              <a:rPr lang="sl-SI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treh področjih: </a:t>
            </a:r>
          </a:p>
          <a:p>
            <a:endParaRPr lang="sl-SI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čiste, </a:t>
            </a:r>
            <a:r>
              <a:rPr lang="sl-SI" sz="2800" b="1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brezogljične</a:t>
            </a: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z viri učinkovite tehnologije </a:t>
            </a:r>
            <a:r>
              <a:rPr lang="sl-SI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sl-SI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cleantech</a:t>
            </a:r>
            <a:r>
              <a:rPr lang="sl-SI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sl-SI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digitalne tehnologije in </a:t>
            </a:r>
            <a:r>
              <a:rPr lang="sl-SI" sz="2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globokotehnološke</a:t>
            </a:r>
            <a:r>
              <a:rPr lang="sl-SI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inovacije </a:t>
            </a:r>
            <a:r>
              <a:rPr lang="sl-SI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sl-SI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</a:t>
            </a:r>
            <a:r>
              <a:rPr lang="sl-SI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</a:t>
            </a:r>
            <a:r>
              <a:rPr lang="sl-SI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sl-SI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deeptech</a:t>
            </a:r>
            <a:r>
              <a:rPr lang="sl-SI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</a:t>
            </a:r>
            <a:endParaRPr lang="sl-SI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sl-SI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biotehnologije</a:t>
            </a:r>
            <a:r>
              <a:rPr lang="sl-SI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sl-SI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biotech</a:t>
            </a:r>
            <a:r>
              <a:rPr lang="sl-SI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endParaRPr lang="sl-SI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ts val="4000"/>
              </a:lnSpc>
            </a:pPr>
            <a:endParaRPr lang="pl-PL" sz="24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B566DD59-87B6-8857-675B-B87BA32ED954}"/>
              </a:ext>
            </a:extLst>
          </p:cNvPr>
          <p:cNvSpPr txBox="1">
            <a:spLocks/>
          </p:cNvSpPr>
          <p:nvPr/>
        </p:nvSpPr>
        <p:spPr>
          <a:xfrm>
            <a:off x="588690" y="260010"/>
            <a:ext cx="9600000" cy="72414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sl-SI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41A3455-5C4A-B0AB-EA71-79213408A76E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294818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485526-B437-4E10-5097-3312058B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Pečat suverenosti </a:t>
            </a:r>
            <a:br>
              <a:rPr lang="sl-SI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A9BDE126-9703-F2CE-A294-551080F21A48}"/>
              </a:ext>
            </a:extLst>
          </p:cNvPr>
          <p:cNvSpPr/>
          <p:nvPr/>
        </p:nvSpPr>
        <p:spPr>
          <a:xfrm>
            <a:off x="352425" y="1621493"/>
            <a:ext cx="114871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sl-SI" sz="24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STEP uvaja   </a:t>
            </a:r>
            <a:r>
              <a:rPr lang="sl-SI" sz="2400" b="1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PEČAT SUVERENOSTI</a:t>
            </a:r>
            <a:r>
              <a:rPr lang="sl-SI" sz="2400" b="1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– znak kakovosti EU za projekte, ki izpolnjujejo cilje STEP in se lahko financirajo iz sredstev EU: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Dodeljuje se v okviru programa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Obzorje Evropa, Programa za digitalno Evropo, Programa EU za zdravje, Evropskega obrambnega sklada ali Sklada za inovacije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, za projekte ocenjene kot upravičene in skladne z zahtevami glede kakovosti iz razpisa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70C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Projekti s pečatom suverenosti lahko lažje pridobijo sofinanciranje iz ESRR in ESS+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(če država članica to možnost omogoči)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78311C7-9126-751B-141D-8E20959CA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95" y="350126"/>
            <a:ext cx="2433222" cy="166529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15A795D-81BB-B241-F3BD-471368B67701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1170051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8112" y="423576"/>
            <a:ext cx="10326252" cy="11430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 razpisa: Spodbujanje izvajanja raziskovalno-razvojnih programov (TRL 3-6)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46296F0-8572-F207-69F9-0EE26613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17" y="1887740"/>
            <a:ext cx="10231283" cy="4428562"/>
          </a:xfrm>
        </p:spPr>
        <p:txBody>
          <a:bodyPr>
            <a:normAutofit/>
          </a:bodyPr>
          <a:lstStyle/>
          <a:p>
            <a:r>
              <a:rPr lang="sl-SI" b="1" dirty="0">
                <a:latin typeface="Verdana" panose="020B0604030504040204" pitchFamily="34" charset="0"/>
              </a:rPr>
              <a:t>Februarja 2025 objavljen JR, rok za oddajo 18.4.2025 do 23:59 ure</a:t>
            </a:r>
          </a:p>
          <a:p>
            <a:r>
              <a:rPr lang="sl-SI" b="1" i="0" dirty="0">
                <a:effectLst/>
                <a:latin typeface="Verdana" panose="020B0604030504040204" pitchFamily="34" charset="0"/>
              </a:rPr>
              <a:t>Višina sredstev, ki je na razpolago za javni razpis, je največ do 58.753.000,00 EUR, KR vzhodna 17,251 mio EUR, zahodna 41,502 mio EUR </a:t>
            </a:r>
          </a:p>
          <a:p>
            <a:r>
              <a:rPr lang="sl-SI" b="1" dirty="0">
                <a:latin typeface="Verdana" panose="020B0604030504040204" pitchFamily="34" charset="0"/>
              </a:rPr>
              <a:t>Namen: </a:t>
            </a:r>
          </a:p>
          <a:p>
            <a:pPr lvl="1"/>
            <a:r>
              <a:rPr lang="sl-SI" b="1" dirty="0">
                <a:latin typeface="Verdana" panose="020B0604030504040204" pitchFamily="34" charset="0"/>
              </a:rPr>
              <a:t>Spodbujanje tehnoloških in uporabnih raziskav in razvoja (TRL 3-6)</a:t>
            </a:r>
          </a:p>
          <a:p>
            <a:pPr lvl="1"/>
            <a:r>
              <a:rPr lang="sl-SI" b="1" dirty="0">
                <a:latin typeface="Verdana" panose="020B0604030504040204" pitchFamily="34" charset="0"/>
              </a:rPr>
              <a:t>Povezovanje raziskovalnih zavodov, visokošolskih zavodov ter zasebnega sektorja za prenos in kroženje znanja</a:t>
            </a:r>
          </a:p>
          <a:p>
            <a:pPr lvl="1"/>
            <a:r>
              <a:rPr lang="sl-SI" b="1" dirty="0">
                <a:latin typeface="Verdana" panose="020B0604030504040204" pitchFamily="34" charset="0"/>
              </a:rPr>
              <a:t>Spodbujanje internacionalizacije slovenskega gospodarstva in krepitvi podpornega okolja za inovacijsko-razvojne procese</a:t>
            </a:r>
          </a:p>
          <a:p>
            <a:r>
              <a:rPr lang="sl-SI" b="1" dirty="0">
                <a:latin typeface="Verdana" panose="020B0604030504040204" pitchFamily="34" charset="0"/>
              </a:rPr>
              <a:t>Za RR projekte na prednostnih področjih uporabe S5</a:t>
            </a:r>
            <a:endParaRPr lang="sl-SI" b="1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57F9621-058E-990C-FD45-50588ABF585C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389677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431" y="364255"/>
            <a:ext cx="10587248" cy="760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JR  Spodbujanje izvajanja raziskovalno-razvojnih programov (TRL 3-6)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46296F0-8572-F207-69F9-0EE26613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19" y="2327564"/>
            <a:ext cx="9639300" cy="358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/>
              <a:t>PREDMET JAVNEGA RAZPISA</a:t>
            </a:r>
          </a:p>
          <a:p>
            <a:r>
              <a:rPr lang="sl-SI" b="1" dirty="0"/>
              <a:t>SKLOP I – 2 VELIKA RR PROGRAMA, od 5 mio do 9 mio EUR, RO 100% sofinanciranje, podjetja 25%, najmanj 10 in največ 20 partnerjev (najmanj 4 RO in 6 podjetij)</a:t>
            </a:r>
          </a:p>
          <a:p>
            <a:r>
              <a:rPr lang="sl-SI" b="1" dirty="0"/>
              <a:t>SKLOP II – SREDNJI RR PROGRAMI, od 3 mio do 5 mio EUR (7-12 partnerjev, 3 RO)</a:t>
            </a:r>
          </a:p>
          <a:p>
            <a:r>
              <a:rPr lang="sl-SI" b="1" dirty="0"/>
              <a:t>SKLOP III – MAJHNI RR PROGRAMI, od 1 mio do 3 mio EUR (5-8 partnerjev, 2 RO)</a:t>
            </a:r>
          </a:p>
          <a:p>
            <a:pPr marL="0" indent="0">
              <a:buNone/>
            </a:pPr>
            <a:r>
              <a:rPr lang="sl-SI" b="1" dirty="0"/>
              <a:t>Sofinanciranje RR programov </a:t>
            </a:r>
            <a:r>
              <a:rPr lang="sl-SI" b="1" dirty="0" err="1"/>
              <a:t>konzorcijskih</a:t>
            </a:r>
            <a:r>
              <a:rPr lang="sl-SI" b="1" dirty="0"/>
              <a:t> partnerjev, hkrati v obeh kohezijskih regijah, prejemniki državnih pomoči so podjetja</a:t>
            </a:r>
          </a:p>
          <a:p>
            <a:pPr marL="0" indent="0">
              <a:buNone/>
            </a:pPr>
            <a:endParaRPr lang="sl-SI" b="1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2E99986-25A6-B0E8-ABA3-3DB2F08F8A96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3090802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Kolenski povezovalnik 7"/>
          <p:cNvCxnSpPr/>
          <p:nvPr/>
        </p:nvCxnSpPr>
        <p:spPr>
          <a:xfrm flipV="1">
            <a:off x="7970838" y="5022851"/>
            <a:ext cx="2506662" cy="1806575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46296F0-8572-F207-69F9-0EE26613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164" y="1335404"/>
            <a:ext cx="9926726" cy="450516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sl-SI" sz="3200" b="1" dirty="0"/>
              <a:t>KRITERIJI ZA IZBOR</a:t>
            </a:r>
          </a:p>
          <a:p>
            <a:pPr>
              <a:spcAft>
                <a:spcPts val="1200"/>
              </a:spcAft>
            </a:pPr>
            <a:r>
              <a:rPr lang="sl-SI" sz="3200" b="1" dirty="0"/>
              <a:t>ZNANSTVENA ODLIČNOST (med drugim </a:t>
            </a:r>
            <a:r>
              <a:rPr lang="sl-SI" sz="3200" b="1" dirty="0" err="1"/>
              <a:t>beyond-state-of-the-art</a:t>
            </a:r>
            <a:r>
              <a:rPr lang="sl-SI" sz="3200" b="1" dirty="0"/>
              <a:t> v globalnem prostoru)</a:t>
            </a:r>
          </a:p>
          <a:p>
            <a:pPr>
              <a:spcAft>
                <a:spcPts val="1200"/>
              </a:spcAft>
            </a:pPr>
            <a:r>
              <a:rPr lang="sl-SI" sz="3200" b="1" dirty="0"/>
              <a:t>DRUŽBENI IN GOSPODARSKI VPLIV (tudi ambicioznost in izvedljivost AC faze TRL 7-9)</a:t>
            </a:r>
          </a:p>
          <a:p>
            <a:pPr>
              <a:spcAft>
                <a:spcPts val="1200"/>
              </a:spcAft>
            </a:pPr>
            <a:r>
              <a:rPr lang="sl-SI" sz="3200" b="1" dirty="0"/>
              <a:t>KAKOVOST IN UČINKOVITOST IZVEDBE</a:t>
            </a:r>
          </a:p>
          <a:p>
            <a:pPr>
              <a:spcAft>
                <a:spcPts val="1200"/>
              </a:spcAft>
            </a:pPr>
            <a:endParaRPr lang="sl-SI" sz="3200" b="1" dirty="0"/>
          </a:p>
          <a:p>
            <a:pPr marL="0" indent="0">
              <a:spcAft>
                <a:spcPts val="1200"/>
              </a:spcAft>
              <a:buNone/>
            </a:pPr>
            <a:endParaRPr lang="sl-SI" sz="3200" b="1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E328263-3DDB-2030-492D-43765A4EE8E1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1666611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Kolenski povezovalnik 7"/>
          <p:cNvCxnSpPr/>
          <p:nvPr/>
        </p:nvCxnSpPr>
        <p:spPr>
          <a:xfrm flipV="1">
            <a:off x="7970838" y="5022851"/>
            <a:ext cx="2506662" cy="1806575"/>
          </a:xfrm>
          <a:prstGeom prst="bentConnector3">
            <a:avLst>
              <a:gd name="adj1" fmla="val 100294"/>
            </a:avLst>
          </a:prstGeom>
          <a:ln w="28575">
            <a:solidFill>
              <a:srgbClr val="034EA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46296F0-8572-F207-69F9-0EE26613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17601"/>
            <a:ext cx="9850170" cy="2720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3200" b="1" dirty="0"/>
              <a:t>DRUGE INFORMACIJE</a:t>
            </a:r>
          </a:p>
          <a:p>
            <a:r>
              <a:rPr lang="sl-SI" sz="3200" b="1" dirty="0"/>
              <a:t>Razpisna dokumentacija objavljena na spletni strani ARIS: </a:t>
            </a:r>
            <a:r>
              <a:rPr lang="sl-SI" sz="2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https://www.aris-rs.si/sl/razpisi/index.asp</a:t>
            </a:r>
            <a:endParaRPr lang="sl-SI" sz="2800" b="1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3200" b="1" dirty="0"/>
              <a:t>Vprašanja in odgovori na voljo na: </a:t>
            </a:r>
            <a:r>
              <a:rPr lang="sl-SI" sz="2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https://www.aris-rs.si/sl/</a:t>
            </a:r>
            <a:endParaRPr lang="sl-SI" sz="3200" b="1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49995F4-77FC-B52B-BE7F-EC4629DC0CC9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196144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9058" y="-1"/>
            <a:ext cx="9202736" cy="1143001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Obzorje Evropa</a:t>
            </a:r>
            <a:br>
              <a:rPr lang="sl-SI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000" b="1" dirty="0"/>
              <a:t>EU </a:t>
            </a:r>
            <a:r>
              <a:rPr lang="sl-SI" sz="2000" b="1" dirty="0" err="1"/>
              <a:t>Funding</a:t>
            </a:r>
            <a:r>
              <a:rPr lang="sl-SI" sz="2000" b="1" dirty="0"/>
              <a:t> &amp; </a:t>
            </a:r>
            <a:r>
              <a:rPr lang="sl-SI" sz="2000" b="1" dirty="0" err="1"/>
              <a:t>Tenders</a:t>
            </a:r>
            <a:r>
              <a:rPr lang="sl-SI" sz="2000" b="1" dirty="0"/>
              <a:t> Portal</a:t>
            </a:r>
            <a:br>
              <a:rPr lang="sl-SI" sz="2000" b="1" dirty="0"/>
            </a:br>
            <a:br>
              <a:rPr lang="sl-SI" sz="2000" b="1" dirty="0">
                <a:solidFill>
                  <a:srgbClr val="77A2BB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sl-SI" sz="2000" dirty="0">
                <a:solidFill>
                  <a:srgbClr val="77A2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https://ec.europa.eu/info/funding-tenders/opportunities/portal/screen/home</a:t>
            </a:r>
            <a:br>
              <a:rPr lang="sl-SI" sz="4400" dirty="0">
                <a:solidFill>
                  <a:srgbClr val="77A2B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l-SI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46296F0-8572-F207-69F9-0EE26613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2007704"/>
            <a:ext cx="10547106" cy="41169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/>
              <a:t>USPEŠNOST PRIDOBIVANJA SREDSTEV (na voljo več kot 83 mrd EUR)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štirih letih (od 7 let) je slovenskim prijaviteljem uspelo pridobiti 354,1 milijonov evrov, povprečno po </a:t>
            </a:r>
            <a:r>
              <a:rPr lang="sl-S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88,5 milijona evrov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leto (v predhodnem obdobju 54 mio EUR letno)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Obzorju Evropa je delež odobrenih prijav v prvih štirih letih trajanja narasel na kar 20,6%  (Obzorje 2020 je bil delež cca 11%)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odobrenih projektih programa Obzorje Evropa so v največji meri sodelovale organizacije iz Osrednjeslovenske razvojne regije (71% od vseh 1078 sodelovanj), sledi Podravska (8,6% od vseh slovenskih sodelovanj), Goriška s 5,2% sodelovanj, Obalno-kraška z 3,9% sodelovanj, Savinjska s 3,7% sodelovanj, Pomurska 2,5%, </a:t>
            </a:r>
            <a:r>
              <a:rPr lang="sl-S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Gorenjska 2,1%,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Primorsko-notranjska 0,8% sodelovanj, Posavska 0,7% ter Zasavska, Koroška in Jugovzhodna Slovenija s po 0,464% sodelovanj.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Porazdelitev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organizacij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vključenih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odobrene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programa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Obzorje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Evropa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sledeča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Osrednjeslovenska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73,0%,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Podravska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7,5%,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Goriška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3,7%,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Savinjska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3,3%,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Obalno-kraška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3,3%, </a:t>
            </a:r>
            <a:r>
              <a:rPr lang="it-IT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Gorenjska</a:t>
            </a: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2,3%,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Pomurska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1,8%,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Jugozahodna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Slovenija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1,1%,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Posavska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6,9%,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Primorsko-notranjska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0,6%,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Zasavska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0,3%,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Koroška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0,3%, n. a. 0,2%.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1156834-6FAA-EB78-932E-317099068E14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694427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6864" y="769939"/>
            <a:ext cx="9202736" cy="1143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Obzorje Evropa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46296F0-8572-F207-69F9-0EE26613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619" y="1710466"/>
            <a:ext cx="8229600" cy="4754880"/>
          </a:xfrm>
        </p:spPr>
        <p:txBody>
          <a:bodyPr>
            <a:normAutofit lnSpcReduction="10000"/>
          </a:bodyPr>
          <a:lstStyle/>
          <a:p>
            <a:pPr algn="l"/>
            <a:r>
              <a:rPr lang="sl-SI" b="1" i="0" dirty="0">
                <a:effectLst/>
                <a:latin typeface="proxima-nova"/>
              </a:rPr>
              <a:t>Obsega tri večje sklope oz. stebre:</a:t>
            </a:r>
            <a:endParaRPr lang="sl-SI" b="0" i="0" dirty="0">
              <a:effectLst/>
              <a:latin typeface="proxima-nova"/>
            </a:endParaRPr>
          </a:p>
          <a:p>
            <a:pPr marL="0" indent="0" algn="l">
              <a:buNone/>
            </a:pPr>
            <a:r>
              <a:rPr lang="sl-SI" dirty="0">
                <a:latin typeface="Source Serif 4 ST"/>
              </a:rPr>
              <a:t>1. steber: </a:t>
            </a:r>
            <a:r>
              <a:rPr lang="sl-SI" dirty="0"/>
              <a:t>EXCELLENT SCIENCE.  </a:t>
            </a:r>
            <a:r>
              <a:rPr lang="sl-SI" dirty="0">
                <a:latin typeface="Source Serif 4 ST"/>
              </a:rPr>
              <a:t> Sofinanciranje raziskovalca za razvoj   produkta (nivo znanstvenih raziskav) in visokotehnološka oprema</a:t>
            </a:r>
          </a:p>
          <a:p>
            <a:pPr marL="0" indent="0" algn="l">
              <a:buNone/>
            </a:pPr>
            <a:r>
              <a:rPr lang="sl-SI" dirty="0">
                <a:latin typeface="Source Serif 4 ST"/>
              </a:rPr>
              <a:t>2. steber: </a:t>
            </a:r>
            <a:r>
              <a:rPr lang="sl-SI" dirty="0"/>
              <a:t>GLOBAL CHALLENGES &amp; EUROPEAN INDUSTRIAL COMPETITIVENESS. Sofinanciranje  </a:t>
            </a:r>
            <a:r>
              <a:rPr lang="sl-SI" dirty="0" err="1">
                <a:latin typeface="Source Serif 4 ST"/>
              </a:rPr>
              <a:t>Konzorcijskih</a:t>
            </a:r>
            <a:r>
              <a:rPr lang="sl-SI" dirty="0">
                <a:latin typeface="Source Serif 4 ST"/>
              </a:rPr>
              <a:t> </a:t>
            </a:r>
            <a:r>
              <a:rPr lang="sl-SI" dirty="0" err="1">
                <a:latin typeface="Source Serif 4 ST"/>
              </a:rPr>
              <a:t>projekttov</a:t>
            </a:r>
            <a:r>
              <a:rPr lang="sl-SI" dirty="0">
                <a:latin typeface="Source Serif 4 ST"/>
              </a:rPr>
              <a:t>  na razpisanih tematikah – v pomoč so kontaktne točke MVZI za posamezna področja</a:t>
            </a:r>
          </a:p>
          <a:p>
            <a:pPr marL="0" indent="0" algn="l">
              <a:buNone/>
            </a:pPr>
            <a:r>
              <a:rPr lang="sl-SI" b="0" i="0" dirty="0">
                <a:effectLst/>
                <a:latin typeface="Source Serif 4 ST"/>
              </a:rPr>
              <a:t>3. Steber: </a:t>
            </a:r>
            <a:r>
              <a:rPr lang="sl-SI" dirty="0"/>
              <a:t>INNOVATIVE EUROPE, </a:t>
            </a:r>
            <a:r>
              <a:rPr lang="sl-SI" b="0" i="0" dirty="0" err="1">
                <a:effectLst/>
                <a:latin typeface="Source Serif 4 ST"/>
              </a:rPr>
              <a:t>European</a:t>
            </a:r>
            <a:r>
              <a:rPr lang="sl-SI" b="0" i="0" dirty="0">
                <a:effectLst/>
                <a:latin typeface="Source Serif 4 ST"/>
              </a:rPr>
              <a:t> </a:t>
            </a:r>
            <a:r>
              <a:rPr lang="sl-SI" b="0" i="0" dirty="0" err="1">
                <a:effectLst/>
                <a:latin typeface="Source Serif 4 ST"/>
              </a:rPr>
              <a:t>Innovation</a:t>
            </a:r>
            <a:r>
              <a:rPr lang="sl-SI" b="0" i="0" dirty="0">
                <a:effectLst/>
                <a:latin typeface="Source Serif 4 ST"/>
              </a:rPr>
              <a:t> </a:t>
            </a:r>
            <a:r>
              <a:rPr lang="sl-SI" b="0" i="0" dirty="0" err="1">
                <a:effectLst/>
                <a:latin typeface="Source Serif 4 ST"/>
              </a:rPr>
              <a:t>council</a:t>
            </a:r>
            <a:r>
              <a:rPr lang="sl-SI" b="0" i="0" dirty="0">
                <a:effectLst/>
                <a:latin typeface="Source Serif 4 ST"/>
              </a:rPr>
              <a:t> (5% uspešnost) – SPIRIT – možne samostojne prijave, ki so visoko tvegani a imajo potencial za globalni preboj</a:t>
            </a:r>
          </a:p>
          <a:p>
            <a:pPr marL="0" indent="0" algn="l">
              <a:buNone/>
            </a:pPr>
            <a:endParaRPr lang="sl-SI" dirty="0">
              <a:latin typeface="Source Serif 4 ST"/>
            </a:endParaRPr>
          </a:p>
          <a:p>
            <a:pPr marL="0" indent="0">
              <a:buNone/>
            </a:pPr>
            <a:r>
              <a:rPr lang="sl-SI" dirty="0">
                <a:latin typeface="Source Serif 4 ST"/>
                <a:hlinkClick r:id="rId2"/>
              </a:rPr>
              <a:t>https://www.gov.si/zbirke/projekti-in-programi/obzorje-evropa/o-programu-obzorje-evropa/nacionalne-kontaktne-tocke/</a:t>
            </a:r>
            <a:r>
              <a:rPr lang="sl-SI" dirty="0">
                <a:latin typeface="Source Serif 4 ST"/>
              </a:rPr>
              <a:t> (14.aprila  bo  predvidoma   informativni dan za razpise Obzorje Evropa)</a:t>
            </a:r>
          </a:p>
          <a:p>
            <a:pPr marL="0" indent="0" algn="l">
              <a:buNone/>
            </a:pPr>
            <a:endParaRPr lang="sl-SI" b="0" i="0" dirty="0">
              <a:effectLst/>
              <a:latin typeface="Source Serif 4 ST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sl-SI" dirty="0"/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sl-SI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13F523B-FC0E-F31E-D6F5-D0B9A3721303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2031595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3711" y="273892"/>
            <a:ext cx="9485146" cy="11430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Medregionalni</a:t>
            </a:r>
            <a:r>
              <a:rPr lang="sl-S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instrument za naložbe (</a:t>
            </a:r>
            <a:r>
              <a:rPr lang="sl-SI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I3-</a:t>
            </a:r>
            <a:r>
              <a:rPr lang="sl-SI" sz="2800" b="1" dirty="0"/>
              <a:t>Interregional </a:t>
            </a:r>
            <a:r>
              <a:rPr lang="sl-SI" sz="2800" b="1" dirty="0" err="1"/>
              <a:t>Innovation</a:t>
            </a:r>
            <a:r>
              <a:rPr lang="sl-SI" sz="2800" b="1" dirty="0"/>
              <a:t> </a:t>
            </a:r>
            <a:r>
              <a:rPr lang="sl-SI" sz="2800" b="1" dirty="0" err="1"/>
              <a:t>Instruments</a:t>
            </a:r>
            <a:r>
              <a:rPr lang="sl-S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46296F0-8572-F207-69F9-0EE26613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57" y="1813262"/>
            <a:ext cx="10595086" cy="487321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Komisija je vzpostavila za programsko obdobje 2021 – 2027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medregionalni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instrument za naložbe v inovacije v vrednosti več kot 490 milijonov evrov. To je nov instrument financiranja v okviru katerega se sredstva dodeljujejo za podporo komercializacije in za povečanje obsega </a:t>
            </a:r>
            <a:r>
              <a:rPr lang="sl-S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medregionalnih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inovacijskih projektov na skupnih </a:t>
            </a:r>
            <a:r>
              <a:rPr lang="sl-S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prednostnih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l-S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področjih pametne specializacije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Spodbuja se predvsem razvoj </a:t>
            </a:r>
            <a:r>
              <a:rPr lang="sl-S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evropskih   verig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vrednosti z močno kohezijsko razsežnostjo, saj je vsaj polovica njegovega proračuna namenjena manj razvitim regijam. 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Instrument I3 podpira partnerstva raziskovalcev, podjetij, civilne družbe in javnih uprav za natančnejšo opredelitev skupnih področij naložb.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10 mio EUR na projekt, 70% intenzivnost sofinanciranja za vse upravičence in stroške.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31.12.2024 je bilo za financiranje izbranih 16 projektov v katerih so sodelovala slovenska podjetja in/ali organizacije. 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Izbrani so bili naslednji projekti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3DoP, BATMASS,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DeremCo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GREET CE, GREET GEO,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HealthChain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HIGHFIVE, I3HIES, INCIRCULAR, IN-MOB, IT4EST, LABEL4FUTURE, NACHIP, RISE, SICAPERMA in Value4pack.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45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povezovalne verige">
            <a:extLst>
              <a:ext uri="{FF2B5EF4-FFF2-40B4-BE49-F238E27FC236}">
                <a16:creationId xmlns:a16="http://schemas.microsoft.com/office/drawing/2014/main" id="{4177A4A9-8DA2-2E6E-6645-E6D007F5E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5000"/>
          </a:blip>
          <a:srcRect t="23391" r="9091"/>
          <a:stretch/>
        </p:blipFill>
        <p:spPr>
          <a:xfrm>
            <a:off x="48445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B190567-C15C-02DA-E51B-B51ECCC7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CILJI S5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1107BE4-C864-51EC-29B2-17BDD2A5B4DF}"/>
              </a:ext>
            </a:extLst>
          </p:cNvPr>
          <p:cNvSpPr txBox="1"/>
          <p:nvPr/>
        </p:nvSpPr>
        <p:spPr>
          <a:xfrm>
            <a:off x="477982" y="1828800"/>
            <a:ext cx="109520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sl-SI" sz="2400" b="1" dirty="0"/>
              <a:t>Dvig dodane vrednosti na zaposlenega;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l-SI" sz="2400" b="1" dirty="0"/>
              <a:t>Izboljšanje konkurenčnosti na globalnih trgih s povečanim obsegom znanja in tehnologij v izvozu Slovenije;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sl-SI" sz="2400" b="1" dirty="0"/>
              <a:t>Dvig podjetniške aktivnosti.</a:t>
            </a:r>
          </a:p>
          <a:p>
            <a:endParaRPr lang="sl-SI" sz="2400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8420A74-C782-3B5B-AF36-E193FA558762}"/>
              </a:ext>
            </a:extLst>
          </p:cNvPr>
          <p:cNvSpPr txBox="1"/>
          <p:nvPr/>
        </p:nvSpPr>
        <p:spPr>
          <a:xfrm>
            <a:off x="646111" y="3921681"/>
            <a:ext cx="9137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b="1" dirty="0"/>
          </a:p>
          <a:p>
            <a:r>
              <a:rPr lang="sl-SI" sz="2800" b="1" dirty="0"/>
              <a:t>OSREDNJI CILJ: </a:t>
            </a:r>
            <a:r>
              <a:rPr lang="sl-SI" sz="2800" b="1" dirty="0">
                <a:solidFill>
                  <a:srgbClr val="92D050"/>
                </a:solidFill>
              </a:rPr>
              <a:t>ZELENI PREHOD</a:t>
            </a:r>
          </a:p>
          <a:p>
            <a:endParaRPr lang="sl-SI" sz="2400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B3DCAE2-9CCC-8E65-4B88-3E046185FB24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329474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0393" y="449131"/>
            <a:ext cx="9202736" cy="11430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Medregionalni</a:t>
            </a:r>
            <a:r>
              <a:rPr lang="sl-S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instrument za naložbe (I3)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46296F0-8572-F207-69F9-0EE26613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5619" y="1592132"/>
            <a:ext cx="8229600" cy="487321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 descr="Stolpični graf, ki prikazuje podatke o udeležbi v I3 projektih na državo na prebivalca">
            <a:extLst>
              <a:ext uri="{FF2B5EF4-FFF2-40B4-BE49-F238E27FC236}">
                <a16:creationId xmlns:a16="http://schemas.microsoft.com/office/drawing/2014/main" id="{A288F49B-2BE3-D424-509B-7CEA2563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747963"/>
            <a:ext cx="4337564" cy="383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A4B4FE3-436B-FECD-1FA0-FAD3C5CD4EF4}"/>
              </a:ext>
            </a:extLst>
          </p:cNvPr>
          <p:cNvSpPr txBox="1"/>
          <p:nvPr/>
        </p:nvSpPr>
        <p:spPr>
          <a:xfrm>
            <a:off x="807421" y="1866076"/>
            <a:ext cx="10036590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Partnerji iz Slovenije so bili do 31.12.2024 upravičeni do 12.132.690,18 EUR, kar je pozicioniralo Slovenijo na prvo mesto med prejemniki sredstev I3 glede na prebivalca države</a:t>
            </a:r>
            <a:endParaRPr lang="sl-SI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71E8370-5EFF-89B3-58F5-3A554A29CFE2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2659193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6605" y="392654"/>
            <a:ext cx="9202736" cy="11430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Medregionalni</a:t>
            </a:r>
            <a:r>
              <a:rPr lang="sl-S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instrument za naložbe (I3)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46296F0-8572-F207-69F9-0EE26613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23" y="1831191"/>
            <a:ext cx="10409817" cy="487321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Vir: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https://eismea.ec.europa.eu/programmes/interregional-innovation-investments-i3-instrument_en</a:t>
            </a:r>
            <a:r>
              <a:rPr lang="sl-SI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EISMEA)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3D7FE08-0994-9D75-33CC-2C7BEAE62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201" y="2747964"/>
            <a:ext cx="7412137" cy="3532593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FE96CA5-3854-7343-8E41-BDFB833CBE2A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2355220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besedilo, plakat, tiskanje, posnetek zaslona&#10;&#10;Opis je samodejno ustvarjen">
            <a:extLst>
              <a:ext uri="{FF2B5EF4-FFF2-40B4-BE49-F238E27FC236}">
                <a16:creationId xmlns:a16="http://schemas.microsoft.com/office/drawing/2014/main" id="{CDD05934-A23B-D8F5-5184-1BF168BDC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696" y="29447"/>
            <a:ext cx="4963886" cy="6846027"/>
          </a:xfrm>
        </p:spPr>
      </p:pic>
      <p:pic>
        <p:nvPicPr>
          <p:cNvPr id="3" name="Slika 2" descr="Slika, ki vsebuje besede grafika, grafično oblikovanje, risanka, barvitost&#10;&#10;Opis je samodejno ustvarjen">
            <a:extLst>
              <a:ext uri="{FF2B5EF4-FFF2-40B4-BE49-F238E27FC236}">
                <a16:creationId xmlns:a16="http://schemas.microsoft.com/office/drawing/2014/main" id="{2A14D227-58B1-FE0C-928C-C62D264ED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546" y="5899394"/>
            <a:ext cx="2370454" cy="65744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59DCF7F-3DA5-893B-FA03-40CBC71E20A4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316157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Zaključki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110" y="1660112"/>
            <a:ext cx="10146385" cy="4431595"/>
          </a:xfrm>
        </p:spPr>
        <p:txBody>
          <a:bodyPr>
            <a:normAutofit lnSpcReduction="10000"/>
          </a:bodyPr>
          <a:lstStyle/>
          <a:p>
            <a:r>
              <a:rPr lang="sl-SI" sz="2400" b="1" dirty="0"/>
              <a:t>Internacionalizacija kot del EDP (verige vrednosti); selekcija skoz izkazane RRI integracije v </a:t>
            </a:r>
            <a:r>
              <a:rPr lang="sl-SI" sz="2400" b="1" dirty="0" err="1"/>
              <a:t>čezregijskih</a:t>
            </a:r>
            <a:r>
              <a:rPr lang="sl-SI" sz="2400" b="1" dirty="0"/>
              <a:t> verigah vrednosti (</a:t>
            </a:r>
            <a:r>
              <a:rPr lang="sl-SI" sz="2400" b="1" dirty="0" err="1"/>
              <a:t>npr</a:t>
            </a:r>
            <a:r>
              <a:rPr lang="sl-SI" sz="2400" b="1" dirty="0"/>
              <a:t> I3, RIV).</a:t>
            </a:r>
          </a:p>
          <a:p>
            <a:r>
              <a:rPr lang="sl-SI" sz="2400" b="1" dirty="0"/>
              <a:t>RRI stičišče kot osrednje stičišče podatkov, informacij in kompetenc.</a:t>
            </a:r>
          </a:p>
          <a:p>
            <a:r>
              <a:rPr lang="sl-SI" sz="2400" b="1" dirty="0"/>
              <a:t>Demo centri (krožno, </a:t>
            </a:r>
            <a:r>
              <a:rPr lang="sl-SI" sz="2400" b="1" dirty="0" err="1"/>
              <a:t>ToP</a:t>
            </a:r>
            <a:r>
              <a:rPr lang="sl-SI" sz="2400" b="1" dirty="0"/>
              <a:t>, </a:t>
            </a:r>
            <a:r>
              <a:rPr lang="sl-SI" sz="2400" b="1" dirty="0" err="1"/>
              <a:t>nizkoogljične</a:t>
            </a:r>
            <a:r>
              <a:rPr lang="sl-SI" sz="2400" b="1" dirty="0"/>
              <a:t> tehnologije), skupni RRI centri in </a:t>
            </a:r>
            <a:r>
              <a:rPr lang="sl-SI" sz="2400" b="1" dirty="0" err="1"/>
              <a:t>DIHi</a:t>
            </a:r>
            <a:r>
              <a:rPr lang="sl-SI" sz="2400" b="1" dirty="0"/>
              <a:t> kot ključni vzvodi za pilotiranje in razširjanje vseh vidikov inovacij (vključno z izobraževanjem, samo-diagnostiko podjetij za privzem inovacij, predlogi standardizacij, kreiranje novih partnerstev in novih produktnih smeri).</a:t>
            </a:r>
          </a:p>
          <a:p>
            <a:r>
              <a:rPr lang="sl-SI" sz="2400" b="1" dirty="0"/>
              <a:t>Nova shema državnih pomoči za podporo prednostnim področjem S5 post 20265;  razpis SRIP    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389338B-AD41-1C9F-9E9D-96889FB032C3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23</a:t>
            </a:r>
          </a:p>
        </p:txBody>
      </p:sp>
    </p:spTree>
    <p:extLst>
      <p:ext uri="{BB962C8B-B14F-4D97-AF65-F5344CB8AC3E}">
        <p14:creationId xmlns:p14="http://schemas.microsoft.com/office/powerpoint/2010/main" val="1832382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 descr="abstraktni načrt">
            <a:extLst>
              <a:ext uri="{FF2B5EF4-FFF2-40B4-BE49-F238E27FC236}">
                <a16:creationId xmlns:a16="http://schemas.microsoft.com/office/drawing/2014/main" id="{6D363037-1741-4470-A023-883E2FFD58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18308" r="6818" b="2872"/>
          <a:stretch/>
        </p:blipFill>
        <p:spPr>
          <a:xfrm flipH="1">
            <a:off x="20927" y="10"/>
            <a:ext cx="12191980" cy="6857990"/>
          </a:xfrm>
          <a:prstGeom prst="rect">
            <a:avLst/>
          </a:prstGeom>
        </p:spPr>
      </p:pic>
      <p:sp>
        <p:nvSpPr>
          <p:cNvPr id="12" name="Naslov 11">
            <a:extLst>
              <a:ext uri="{FF2B5EF4-FFF2-40B4-BE49-F238E27FC236}">
                <a16:creationId xmlns:a16="http://schemas.microsoft.com/office/drawing/2014/main" id="{970C361B-D32E-42E0-A41E-86C3D9AC8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rtlCol="0">
            <a:normAutofit/>
          </a:bodyPr>
          <a:lstStyle/>
          <a:p>
            <a:pPr rtl="0"/>
            <a:r>
              <a:rPr lang="sl-SI" dirty="0"/>
              <a:t>Hvala</a:t>
            </a:r>
          </a:p>
        </p:txBody>
      </p:sp>
      <p:sp>
        <p:nvSpPr>
          <p:cNvPr id="13" name="Podnaslov 12">
            <a:extLst>
              <a:ext uri="{FF2B5EF4-FFF2-40B4-BE49-F238E27FC236}">
                <a16:creationId xmlns:a16="http://schemas.microsoft.com/office/drawing/2014/main" id="{336E726C-3DE4-41AA-88A0-C92B0C341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>
            <a:normAutofit/>
          </a:bodyPr>
          <a:lstStyle/>
          <a:p>
            <a:pPr algn="ctr" rtl="0"/>
            <a:r>
              <a:rPr lang="sl-SI" sz="2400" b="1" dirty="0"/>
              <a:t>Pobude na </a:t>
            </a:r>
            <a:r>
              <a:rPr lang="sl-SI" sz="2400" b="1" u="sng" dirty="0"/>
              <a:t>s5.MKRR@gov.si</a:t>
            </a:r>
          </a:p>
        </p:txBody>
      </p:sp>
      <p:sp>
        <p:nvSpPr>
          <p:cNvPr id="57" name="Pravokotnik 56">
            <a:extLst>
              <a:ext uri="{FF2B5EF4-FFF2-40B4-BE49-F238E27FC236}">
                <a16:creationId xmlns:a16="http://schemas.microsoft.com/office/drawing/2014/main" id="{318E9D62-7BA3-4D5E-8915-0D0E8661E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61316ED5-D20F-41C6-74DA-47B48CDBCC5C}"/>
              </a:ext>
            </a:extLst>
          </p:cNvPr>
          <p:cNvSpPr/>
          <p:nvPr/>
        </p:nvSpPr>
        <p:spPr>
          <a:xfrm>
            <a:off x="0" y="5996570"/>
            <a:ext cx="12233835" cy="8614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  <a:tabLst>
                <a:tab pos="2743200" algn="ctr"/>
                <a:tab pos="5486400" algn="r"/>
              </a:tabLst>
            </a:pPr>
            <a:r>
              <a:rPr lang="en-US" sz="1800" i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Naložbo št. 2130-17-090102 sofinancirat Republika Slovenija in Evropska unija iz Evropskega sklada za regionalni razvoj</a:t>
            </a:r>
            <a:endParaRPr lang="sl-SI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7457AE6-1BDA-8E35-7999-D19345F7FEAC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  <p:pic>
        <p:nvPicPr>
          <p:cNvPr id="7" name="Slika 6" descr="Slika, ki vsebuje besede besedilo, pisava, grafika, grafično oblikovanje&#10;&#10;Opis je samodejno ustvarjen">
            <a:extLst>
              <a:ext uri="{FF2B5EF4-FFF2-40B4-BE49-F238E27FC236}">
                <a16:creationId xmlns:a16="http://schemas.microsoft.com/office/drawing/2014/main" id="{E3444CE9-839A-12B2-F06A-DF3124FBA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11" y="457413"/>
            <a:ext cx="2363190" cy="532985"/>
          </a:xfrm>
          <a:prstGeom prst="rect">
            <a:avLst/>
          </a:prstGeom>
        </p:spPr>
      </p:pic>
      <p:pic>
        <p:nvPicPr>
          <p:cNvPr id="6" name="Slika 5" descr="Slika, ki vsebuje besede grafika, grafično oblikovanje, risanka, barvitost&#10;&#10;Opis je samodejno ustvarjen">
            <a:extLst>
              <a:ext uri="{FF2B5EF4-FFF2-40B4-BE49-F238E27FC236}">
                <a16:creationId xmlns:a16="http://schemas.microsoft.com/office/drawing/2014/main" id="{533D3D1D-856E-18D8-AEB7-9338D3E04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1934" y="6123547"/>
            <a:ext cx="2370454" cy="65744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65EC9F0-FC08-67BC-FE28-BD6426DA36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350">
            <a:off x="5550915" y="392999"/>
            <a:ext cx="1512292" cy="41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6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7508" y="235025"/>
            <a:ext cx="12174492" cy="6722366"/>
            <a:chOff x="8764" y="135634"/>
            <a:chExt cx="12174492" cy="6722366"/>
          </a:xfrm>
        </p:grpSpPr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B38A25AE-7B44-4EC1-BC0C-CF0FFF036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4" y="955964"/>
              <a:ext cx="12174492" cy="5902036"/>
            </a:xfrm>
            <a:prstGeom prst="rect">
              <a:avLst/>
            </a:prstGeom>
            <a:effectLst>
              <a:glow>
                <a:schemeClr val="accent1"/>
              </a:glow>
              <a:outerShdw blurRad="50800" dist="50800" dir="6000000" algn="ctr" rotWithShape="0">
                <a:schemeClr val="bg1">
                  <a:alpha val="17000"/>
                </a:schemeClr>
              </a:outerShdw>
            </a:effectLst>
          </p:spPr>
        </p:pic>
        <p:pic>
          <p:nvPicPr>
            <p:cNvPr id="8" name="Označba mesta vsebin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40" y="189193"/>
              <a:ext cx="2583690" cy="542046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385" y="135634"/>
              <a:ext cx="1996270" cy="749142"/>
            </a:xfrm>
            <a:prstGeom prst="rect">
              <a:avLst/>
            </a:prstGeom>
          </p:spPr>
        </p:pic>
      </p:grpSp>
      <p:sp>
        <p:nvSpPr>
          <p:cNvPr id="10" name="PoljeZBesedilom 9"/>
          <p:cNvSpPr txBox="1"/>
          <p:nvPr/>
        </p:nvSpPr>
        <p:spPr>
          <a:xfrm>
            <a:off x="698601" y="953586"/>
            <a:ext cx="1127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034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PAMETNA SPECIALIZACIJA  POSTAJA  CENTER GRAVITACIJE EKOSISTEMA RRI, upoštevaje:</a:t>
            </a:r>
            <a:endParaRPr lang="sl-SI" sz="2600" b="1" dirty="0">
              <a:solidFill>
                <a:srgbClr val="034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346384" y="2123944"/>
            <a:ext cx="1167646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GB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sl-SI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kosistem</a:t>
            </a:r>
            <a:r>
              <a:rPr lang="sl-SI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raziskave in inovacije v EU</a:t>
            </a:r>
            <a:endParaRPr lang="en-GB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sl-SI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Četverno vijačnico inoviranja 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sl-SI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Osredotočenost na uporabnike in na relevanco za industrijo,  ter na misije EU in družbene izzive</a:t>
            </a:r>
            <a:endParaRPr lang="en-GB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GB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sl-SI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Široko udeležbo javnosti</a:t>
            </a:r>
          </a:p>
          <a:p>
            <a:pPr>
              <a:spcBef>
                <a:spcPct val="0"/>
              </a:spcBef>
              <a:defRPr/>
            </a:pPr>
            <a:endParaRPr lang="en-GB" alt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363" indent="-36036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sl-SI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Neprekinjen proces podjetniškega odkrivanja  - </a:t>
            </a:r>
            <a:r>
              <a:rPr lang="en-GB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EDP Entrepreneurial Discovery Process </a:t>
            </a:r>
          </a:p>
          <a:p>
            <a:endParaRPr lang="sl-SI" sz="2500" dirty="0"/>
          </a:p>
        </p:txBody>
      </p:sp>
    </p:spTree>
    <p:extLst>
      <p:ext uri="{BB962C8B-B14F-4D97-AF65-F5344CB8AC3E}">
        <p14:creationId xmlns:p14="http://schemas.microsoft.com/office/powerpoint/2010/main" val="39354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>
            <a:extLst>
              <a:ext uri="{FF2B5EF4-FFF2-40B4-BE49-F238E27FC236}">
                <a16:creationId xmlns:a16="http://schemas.microsoft.com/office/drawing/2014/main" id="{5BB60DCE-E5FD-9A2D-53E4-228F00DDF1A9}"/>
              </a:ext>
            </a:extLst>
          </p:cNvPr>
          <p:cNvSpPr/>
          <p:nvPr/>
        </p:nvSpPr>
        <p:spPr>
          <a:xfrm rot="871077">
            <a:off x="2782956" y="1232451"/>
            <a:ext cx="7931426" cy="24549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EBC79348-2B5B-0690-AED6-2BD22D4CCF54}"/>
              </a:ext>
            </a:extLst>
          </p:cNvPr>
          <p:cNvSpPr/>
          <p:nvPr/>
        </p:nvSpPr>
        <p:spPr>
          <a:xfrm>
            <a:off x="1835968" y="2086359"/>
            <a:ext cx="7931426" cy="245496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DC8BDE1F-5C12-51FC-F150-0D1065BD77AB}"/>
              </a:ext>
            </a:extLst>
          </p:cNvPr>
          <p:cNvSpPr/>
          <p:nvPr/>
        </p:nvSpPr>
        <p:spPr>
          <a:xfrm rot="18304584">
            <a:off x="2511555" y="2133855"/>
            <a:ext cx="7639656" cy="202068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E3BC8300-0A4B-21A6-B040-6E6B50B73078}"/>
              </a:ext>
            </a:extLst>
          </p:cNvPr>
          <p:cNvSpPr/>
          <p:nvPr/>
        </p:nvSpPr>
        <p:spPr>
          <a:xfrm rot="20190881">
            <a:off x="2263948" y="1478711"/>
            <a:ext cx="7931426" cy="245496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3D461A0-4151-4D60-618C-A7B753397E31}"/>
              </a:ext>
            </a:extLst>
          </p:cNvPr>
          <p:cNvSpPr txBox="1"/>
          <p:nvPr/>
        </p:nvSpPr>
        <p:spPr>
          <a:xfrm rot="1099775">
            <a:off x="2829339" y="2150671"/>
            <a:ext cx="7342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6000" b="1" dirty="0">
                <a:solidFill>
                  <a:schemeClr val="accent4">
                    <a:lumMod val="50000"/>
                  </a:schemeClr>
                </a:solidFill>
              </a:rPr>
              <a:t>QUADRUPLE HELLIX </a:t>
            </a:r>
            <a:endParaRPr lang="sl-SI" sz="2800" b="1" dirty="0">
              <a:solidFill>
                <a:schemeClr val="accent4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>
            <a:extLst>
              <a:ext uri="{FF2B5EF4-FFF2-40B4-BE49-F238E27FC236}">
                <a16:creationId xmlns:a16="http://schemas.microsoft.com/office/drawing/2014/main" id="{BB834D30-4567-526A-7F0B-2EFB70F4043A}"/>
              </a:ext>
            </a:extLst>
          </p:cNvPr>
          <p:cNvSpPr/>
          <p:nvPr/>
        </p:nvSpPr>
        <p:spPr>
          <a:xfrm>
            <a:off x="2861764" y="1506906"/>
            <a:ext cx="3408482" cy="325421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95CF131-D0F3-6B0B-777E-14774D1E4426}"/>
              </a:ext>
            </a:extLst>
          </p:cNvPr>
          <p:cNvSpPr txBox="1"/>
          <p:nvPr/>
        </p:nvSpPr>
        <p:spPr>
          <a:xfrm>
            <a:off x="2250100" y="2518992"/>
            <a:ext cx="2494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Academia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6552E0E3-9ABE-A9FF-010F-CB579F03652C}"/>
              </a:ext>
            </a:extLst>
          </p:cNvPr>
          <p:cNvSpPr/>
          <p:nvPr/>
        </p:nvSpPr>
        <p:spPr>
          <a:xfrm>
            <a:off x="3913877" y="434340"/>
            <a:ext cx="3408482" cy="325421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BB11D4E-2BB7-EBEE-25CF-19F5295472F3}"/>
              </a:ext>
            </a:extLst>
          </p:cNvPr>
          <p:cNvSpPr txBox="1"/>
          <p:nvPr/>
        </p:nvSpPr>
        <p:spPr>
          <a:xfrm>
            <a:off x="4673353" y="789727"/>
            <a:ext cx="296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Government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9A650187-9E94-5B8A-4618-D583A68FC2F0}"/>
              </a:ext>
            </a:extLst>
          </p:cNvPr>
          <p:cNvSpPr/>
          <p:nvPr/>
        </p:nvSpPr>
        <p:spPr>
          <a:xfrm>
            <a:off x="4965990" y="1506907"/>
            <a:ext cx="3408482" cy="325421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46325292-B58F-AD27-3EED-E320216D2349}"/>
              </a:ext>
            </a:extLst>
          </p:cNvPr>
          <p:cNvSpPr txBox="1"/>
          <p:nvPr/>
        </p:nvSpPr>
        <p:spPr>
          <a:xfrm>
            <a:off x="7458871" y="2542328"/>
            <a:ext cx="177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Industry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EE8AB64B-B782-3E3B-7697-B00EBDA3D0B0}"/>
              </a:ext>
            </a:extLst>
          </p:cNvPr>
          <p:cNvSpPr/>
          <p:nvPr/>
        </p:nvSpPr>
        <p:spPr>
          <a:xfrm>
            <a:off x="3982133" y="2609372"/>
            <a:ext cx="3408482" cy="3254217"/>
          </a:xfrm>
          <a:prstGeom prst="ellipse">
            <a:avLst/>
          </a:prstGeom>
          <a:noFill/>
          <a:ln>
            <a:solidFill>
              <a:srgbClr val="F58F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A771BE0-70DF-563F-FB35-BA4A6A9ED40C}"/>
              </a:ext>
            </a:extLst>
          </p:cNvPr>
          <p:cNvSpPr txBox="1"/>
          <p:nvPr/>
        </p:nvSpPr>
        <p:spPr>
          <a:xfrm>
            <a:off x="4776803" y="5210199"/>
            <a:ext cx="2986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err="1"/>
              <a:t>Communities</a:t>
            </a:r>
            <a:endParaRPr lang="sl-SI" sz="3200" b="1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E4388DE-B4F2-BB46-A52C-20A41B9BED53}"/>
              </a:ext>
            </a:extLst>
          </p:cNvPr>
          <p:cNvSpPr txBox="1"/>
          <p:nvPr/>
        </p:nvSpPr>
        <p:spPr>
          <a:xfrm rot="2374269">
            <a:off x="2779520" y="2713069"/>
            <a:ext cx="682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FF0000"/>
                </a:solidFill>
              </a:rPr>
              <a:t>1. </a:t>
            </a:r>
            <a:r>
              <a:rPr lang="sl-SI" sz="3600" b="1" dirty="0" err="1">
                <a:solidFill>
                  <a:srgbClr val="FF0000"/>
                </a:solidFill>
              </a:rPr>
              <a:t>Priorities</a:t>
            </a:r>
            <a:r>
              <a:rPr lang="sl-SI" sz="3600" b="1" dirty="0">
                <a:solidFill>
                  <a:srgbClr val="FF0000"/>
                </a:solidFill>
              </a:rPr>
              <a:t> -         </a:t>
            </a:r>
            <a:r>
              <a:rPr lang="sl-SI" sz="3600" b="1" dirty="0" err="1">
                <a:solidFill>
                  <a:srgbClr val="FF0000"/>
                </a:solidFill>
              </a:rPr>
              <a:t>concentration</a:t>
            </a:r>
            <a:endParaRPr lang="sl-SI" sz="3600" b="1" dirty="0">
              <a:solidFill>
                <a:srgbClr val="FF0000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17602B5-9407-BD4A-2685-CB3B83D88B98}"/>
              </a:ext>
            </a:extLst>
          </p:cNvPr>
          <p:cNvSpPr txBox="1"/>
          <p:nvPr/>
        </p:nvSpPr>
        <p:spPr>
          <a:xfrm>
            <a:off x="4042231" y="3790359"/>
            <a:ext cx="5259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2. Cooperation </a:t>
            </a:r>
            <a:r>
              <a:rPr lang="sl-SI" sz="2400" b="1" dirty="0"/>
              <a:t>and</a:t>
            </a:r>
            <a:r>
              <a:rPr lang="sl-SI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collaboration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E4B68FC8-6352-7E98-3264-AEB9945E9AB8}"/>
              </a:ext>
            </a:extLst>
          </p:cNvPr>
          <p:cNvSpPr txBox="1"/>
          <p:nvPr/>
        </p:nvSpPr>
        <p:spPr>
          <a:xfrm rot="18640463">
            <a:off x="5284074" y="2228883"/>
            <a:ext cx="2865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2">
                    <a:lumMod val="75000"/>
                  </a:schemeClr>
                </a:solidFill>
              </a:rPr>
              <a:t>3. Policy mix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49B777BC-F8EB-E9CE-6C5D-CC3AD4EE49F1}"/>
              </a:ext>
            </a:extLst>
          </p:cNvPr>
          <p:cNvSpPr txBox="1"/>
          <p:nvPr/>
        </p:nvSpPr>
        <p:spPr>
          <a:xfrm>
            <a:off x="3733782" y="6271281"/>
            <a:ext cx="587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FFC000"/>
                </a:solidFill>
              </a:rPr>
              <a:t>4. </a:t>
            </a:r>
            <a:r>
              <a:rPr lang="en-GB" sz="3200" dirty="0">
                <a:solidFill>
                  <a:srgbClr val="FFC000"/>
                </a:solidFill>
              </a:rPr>
              <a:t>Internationalisation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52C5421E-93B9-3044-147A-177C3A000A86}"/>
              </a:ext>
            </a:extLst>
          </p:cNvPr>
          <p:cNvSpPr txBox="1"/>
          <p:nvPr/>
        </p:nvSpPr>
        <p:spPr>
          <a:xfrm rot="18971616">
            <a:off x="-355578" y="1411415"/>
            <a:ext cx="3957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l-SI" sz="3200" dirty="0"/>
              <a:t>QUADRUPLE HELLIX </a:t>
            </a:r>
            <a:endParaRPr lang="sl-SI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071EABB8-22F5-6B2E-FD6D-8FFB212400C4}"/>
              </a:ext>
            </a:extLst>
          </p:cNvPr>
          <p:cNvSpPr txBox="1"/>
          <p:nvPr/>
        </p:nvSpPr>
        <p:spPr>
          <a:xfrm rot="18941252">
            <a:off x="610471" y="645229"/>
            <a:ext cx="530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FFC000"/>
                </a:solidFill>
              </a:rPr>
              <a:t>4. </a:t>
            </a:r>
            <a:r>
              <a:rPr lang="en-GB" sz="3200" dirty="0">
                <a:solidFill>
                  <a:srgbClr val="FFC000"/>
                </a:solidFill>
              </a:rPr>
              <a:t>Internationalisation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3157ED9A-620A-8014-C6BD-71507370813F}"/>
              </a:ext>
            </a:extLst>
          </p:cNvPr>
          <p:cNvSpPr txBox="1"/>
          <p:nvPr/>
        </p:nvSpPr>
        <p:spPr>
          <a:xfrm rot="2653105">
            <a:off x="6123948" y="1769060"/>
            <a:ext cx="587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FFC000"/>
                </a:solidFill>
              </a:rPr>
              <a:t>4. </a:t>
            </a:r>
            <a:r>
              <a:rPr lang="en-GB" sz="3200" dirty="0">
                <a:solidFill>
                  <a:srgbClr val="FFC000"/>
                </a:solidFill>
              </a:rPr>
              <a:t>Internationalisation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3A2E0C23-4727-B958-DA43-6971788A6A1B}"/>
              </a:ext>
            </a:extLst>
          </p:cNvPr>
          <p:cNvSpPr txBox="1"/>
          <p:nvPr/>
        </p:nvSpPr>
        <p:spPr>
          <a:xfrm rot="13939786">
            <a:off x="-438303" y="4033326"/>
            <a:ext cx="5301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rgbClr val="FFC000"/>
                </a:solidFill>
              </a:rPr>
              <a:t>4. </a:t>
            </a:r>
            <a:r>
              <a:rPr lang="en-GB" sz="3200" dirty="0">
                <a:solidFill>
                  <a:srgbClr val="FFC000"/>
                </a:solidFill>
              </a:rPr>
              <a:t>Internationalisation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3ADFBAC2-6591-A41C-F9CB-2456A8425C50}"/>
              </a:ext>
            </a:extLst>
          </p:cNvPr>
          <p:cNvSpPr txBox="1"/>
          <p:nvPr/>
        </p:nvSpPr>
        <p:spPr>
          <a:xfrm rot="18649094">
            <a:off x="6711938" y="3949018"/>
            <a:ext cx="587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FFC000"/>
                </a:solidFill>
              </a:rPr>
              <a:t>4. </a:t>
            </a:r>
            <a:r>
              <a:rPr lang="en-GB" sz="3200" dirty="0">
                <a:solidFill>
                  <a:srgbClr val="FFC000"/>
                </a:solidFill>
              </a:rPr>
              <a:t>Internationalisation</a:t>
            </a:r>
          </a:p>
        </p:txBody>
      </p:sp>
    </p:spTree>
    <p:extLst>
      <p:ext uri="{BB962C8B-B14F-4D97-AF65-F5344CB8AC3E}">
        <p14:creationId xmlns:p14="http://schemas.microsoft.com/office/powerpoint/2010/main" val="47617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povezovalne verige">
            <a:extLst>
              <a:ext uri="{FF2B5EF4-FFF2-40B4-BE49-F238E27FC236}">
                <a16:creationId xmlns:a16="http://schemas.microsoft.com/office/drawing/2014/main" id="{2743C618-C646-FDA4-CA3B-2511D957C8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5000"/>
          </a:blip>
          <a:srcRect t="23391" r="9091"/>
          <a:stretch/>
        </p:blipFill>
        <p:spPr>
          <a:xfrm>
            <a:off x="256941" y="10"/>
            <a:ext cx="12191980" cy="6857990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924043" y="160918"/>
            <a:ext cx="11327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l-SI" sz="6000" b="1" dirty="0"/>
              <a:t>USTROJ S5</a:t>
            </a:r>
            <a:endParaRPr lang="en-GB" altLang="sl-SI" sz="2800" b="1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983041" y="1099092"/>
            <a:ext cx="1095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altLang="sl-SI" b="1" dirty="0" err="1"/>
              <a:t>Trinivojska</a:t>
            </a:r>
            <a:r>
              <a:rPr lang="sl-SI" altLang="sl-SI" b="1" dirty="0"/>
              <a:t> struktura </a:t>
            </a:r>
            <a:r>
              <a:rPr lang="sl-SI" altLang="sl-SI" b="1" dirty="0" err="1"/>
              <a:t>prioritizacije</a:t>
            </a:r>
            <a:r>
              <a:rPr lang="sl-SI" altLang="sl-SI" b="1" dirty="0"/>
              <a:t> S5  </a:t>
            </a:r>
          </a:p>
          <a:p>
            <a:endParaRPr lang="sl-SI" dirty="0"/>
          </a:p>
        </p:txBody>
      </p:sp>
      <p:pic>
        <p:nvPicPr>
          <p:cNvPr id="11" name="Slika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79" y="1570579"/>
            <a:ext cx="8098632" cy="489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 descr="Slika, ki vsebuje besede grafika, grafično oblikovanje, risanka, barvitost&#10;&#10;Opis je samodejno ustvarjen">
            <a:extLst>
              <a:ext uri="{FF2B5EF4-FFF2-40B4-BE49-F238E27FC236}">
                <a16:creationId xmlns:a16="http://schemas.microsoft.com/office/drawing/2014/main" id="{C55BD3DB-498D-C087-0D0D-365E68E80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1546" y="5899394"/>
            <a:ext cx="2370454" cy="65744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9DD5079-C3AA-0E8E-E9E8-873059BFF499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91539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jeZBesedilom 9"/>
          <p:cNvSpPr txBox="1"/>
          <p:nvPr/>
        </p:nvSpPr>
        <p:spPr>
          <a:xfrm>
            <a:off x="365349" y="325582"/>
            <a:ext cx="113278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sl-SI" altLang="sl-SI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STRATEŠKA RAZVOJNO-INOVACIJSKA PARTNERSTVA - SRIP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453688" y="1849484"/>
            <a:ext cx="10924309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sl-SI" altLang="en-US" sz="2000" b="1" dirty="0"/>
              <a:t>SRIP-i so dolgoročna partnerstva med podjetji, raziskovalno sfero, državo in občinami ter povezovalci, uporabniki in nevladno sfero.</a:t>
            </a:r>
          </a:p>
          <a:p>
            <a:pPr fontAlgn="base">
              <a:spcAft>
                <a:spcPct val="0"/>
              </a:spcAft>
            </a:pPr>
            <a:endParaRPr lang="sl-SI" altLang="en-US" sz="2000" b="1" dirty="0"/>
          </a:p>
          <a:p>
            <a:pPr fontAlgn="base">
              <a:spcAft>
                <a:spcPts val="600"/>
              </a:spcAft>
            </a:pPr>
            <a:r>
              <a:rPr lang="sv-SE" altLang="en-US" sz="2000" dirty="0"/>
              <a:t>SRIP </a:t>
            </a:r>
            <a:r>
              <a:rPr lang="sv-SE" altLang="en-US" sz="2000" b="1" dirty="0"/>
              <a:t>Pametna mesta in skupnosti: </a:t>
            </a:r>
            <a:r>
              <a:rPr lang="sv-SE" altLang="en-US" sz="2000" u="sng" dirty="0">
                <a:hlinkClick r:id="rId3"/>
              </a:rPr>
              <a:t>http://pmis.ijs.si</a:t>
            </a:r>
            <a:endParaRPr lang="sv-SE" altLang="en-US" sz="2000" dirty="0"/>
          </a:p>
          <a:p>
            <a:pPr fontAlgn="base">
              <a:spcAft>
                <a:spcPts val="600"/>
              </a:spcAft>
            </a:pPr>
            <a:r>
              <a:rPr lang="sv-SE" altLang="en-US" sz="2000" dirty="0"/>
              <a:t>SRIP </a:t>
            </a:r>
            <a:r>
              <a:rPr lang="sv-SE" altLang="en-US" sz="2000" b="1" dirty="0"/>
              <a:t>Pametne stavbe in dom z lesno verigo: </a:t>
            </a:r>
            <a:r>
              <a:rPr lang="sv-SE" altLang="en-US" sz="2000" u="sng" dirty="0">
                <a:hlinkClick r:id="rId4"/>
              </a:rPr>
              <a:t>https://srip-pametne-stavbe.si/</a:t>
            </a:r>
            <a:endParaRPr lang="sv-SE" altLang="en-US" sz="2000" dirty="0"/>
          </a:p>
          <a:p>
            <a:pPr fontAlgn="base">
              <a:spcAft>
                <a:spcPts val="600"/>
              </a:spcAft>
            </a:pPr>
            <a:r>
              <a:rPr lang="sv-SE" altLang="en-US" sz="2000" dirty="0"/>
              <a:t>SRIP </a:t>
            </a:r>
            <a:r>
              <a:rPr lang="sv-SE" altLang="en-US" sz="2000" b="1" dirty="0"/>
              <a:t>Mreže za prehod v krožno gospodarstvo:</a:t>
            </a:r>
            <a:r>
              <a:rPr lang="sv-SE" altLang="en-US" sz="2000" dirty="0"/>
              <a:t> </a:t>
            </a:r>
            <a:r>
              <a:rPr lang="sv-SE" altLang="en-US" sz="2000" u="sng" dirty="0">
                <a:hlinkClick r:id="rId5"/>
              </a:rPr>
              <a:t>https://srip-krozno-gospodarstvo.si/</a:t>
            </a:r>
            <a:endParaRPr lang="sv-SE" altLang="en-US" sz="2000" dirty="0"/>
          </a:p>
          <a:p>
            <a:pPr fontAlgn="base">
              <a:spcAft>
                <a:spcPts val="600"/>
              </a:spcAft>
            </a:pPr>
            <a:r>
              <a:rPr lang="sv-SE" altLang="en-US" sz="2000" dirty="0"/>
              <a:t>SRIP </a:t>
            </a:r>
            <a:r>
              <a:rPr lang="sl-SI" altLang="en-US" sz="2000" b="1" dirty="0" err="1"/>
              <a:t>GoDigital</a:t>
            </a:r>
            <a:r>
              <a:rPr lang="sv-SE" altLang="en-US" sz="2000" b="1" dirty="0"/>
              <a:t>:</a:t>
            </a:r>
            <a:r>
              <a:rPr lang="sv-SE" altLang="en-US" sz="2000" dirty="0"/>
              <a:t> </a:t>
            </a:r>
            <a:r>
              <a:rPr lang="sv-SE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6"/>
              </a:rPr>
              <a:t>https://godigital.gzs.si/</a:t>
            </a:r>
            <a:endParaRPr lang="sl-SI" alt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fontAlgn="base">
              <a:spcAft>
                <a:spcPts val="600"/>
              </a:spcAft>
            </a:pPr>
            <a:r>
              <a:rPr lang="sv-SE" altLang="en-US" sz="2000" dirty="0"/>
              <a:t>SRIP </a:t>
            </a:r>
            <a:r>
              <a:rPr lang="sv-SE" altLang="en-US" sz="2000" b="1" dirty="0"/>
              <a:t>Trajnostna pridelava hrane: </a:t>
            </a:r>
            <a:r>
              <a:rPr lang="sv-SE" altLang="en-US" sz="2000" u="sng" dirty="0">
                <a:hlinkClick r:id="rId7"/>
              </a:rPr>
              <a:t>https://www.gzs.si/srip-hrana/</a:t>
            </a:r>
            <a:endParaRPr lang="sv-SE" altLang="en-US" sz="2000" dirty="0"/>
          </a:p>
          <a:p>
            <a:pPr fontAlgn="base">
              <a:spcAft>
                <a:spcPts val="600"/>
              </a:spcAft>
            </a:pPr>
            <a:r>
              <a:rPr lang="sv-SE" altLang="en-US" sz="2000" dirty="0"/>
              <a:t>SRIP </a:t>
            </a:r>
            <a:r>
              <a:rPr lang="sv-SE" altLang="en-US" sz="2000" b="1" dirty="0"/>
              <a:t>Tovarne prihodnosti: </a:t>
            </a:r>
            <a:r>
              <a:rPr lang="sv-SE" altLang="en-US" sz="2000" u="sng" dirty="0">
                <a:hlinkClick r:id="rId8"/>
              </a:rPr>
              <a:t>http://ctop.ijs.si/sl/o-partnerstvu/</a:t>
            </a:r>
            <a:endParaRPr lang="sv-SE" altLang="en-US" sz="2000" dirty="0"/>
          </a:p>
          <a:p>
            <a:pPr fontAlgn="base">
              <a:spcAft>
                <a:spcPts val="600"/>
              </a:spcAft>
            </a:pPr>
            <a:r>
              <a:rPr lang="sv-SE" altLang="en-US" sz="2000" dirty="0"/>
              <a:t>SRIP </a:t>
            </a:r>
            <a:r>
              <a:rPr lang="sv-SE" altLang="en-US" sz="2000" b="1" dirty="0"/>
              <a:t>Zdravje – medicina: </a:t>
            </a:r>
            <a:r>
              <a:rPr lang="sv-SE" altLang="en-US" sz="2000" u="sng" dirty="0">
                <a:hlinkClick r:id="rId9"/>
              </a:rPr>
              <a:t>https://www.sripzdravje-medicina.si/</a:t>
            </a:r>
            <a:endParaRPr lang="sv-SE" altLang="en-US" sz="2000" dirty="0"/>
          </a:p>
          <a:p>
            <a:pPr fontAlgn="base">
              <a:spcAft>
                <a:spcPts val="600"/>
              </a:spcAft>
            </a:pPr>
            <a:r>
              <a:rPr lang="sv-SE" altLang="en-US" sz="2000" dirty="0"/>
              <a:t>SRIP </a:t>
            </a:r>
            <a:r>
              <a:rPr lang="sv-SE" altLang="en-US" sz="2000" b="1" dirty="0"/>
              <a:t>Mobilnost: </a:t>
            </a:r>
            <a:r>
              <a:rPr lang="sv-SE" altLang="en-US" sz="2000" u="sng" dirty="0">
                <a:hlinkClick r:id="rId10"/>
              </a:rPr>
              <a:t>https://www.acs-giz.si/o-acs</a:t>
            </a:r>
            <a:endParaRPr lang="sv-SE" altLang="en-US" sz="2000" dirty="0"/>
          </a:p>
          <a:p>
            <a:pPr fontAlgn="base">
              <a:spcAft>
                <a:spcPts val="600"/>
              </a:spcAft>
            </a:pPr>
            <a:r>
              <a:rPr lang="sv-SE" altLang="en-US" sz="2000" dirty="0"/>
              <a:t>SRIP </a:t>
            </a:r>
            <a:r>
              <a:rPr lang="sv-SE" altLang="en-US" sz="2000" b="1" dirty="0"/>
              <a:t>Materiali kot končni produkti</a:t>
            </a:r>
            <a:r>
              <a:rPr lang="sv-SE" altLang="en-US" sz="2000" dirty="0"/>
              <a:t>: </a:t>
            </a:r>
            <a:r>
              <a:rPr lang="sv-SE" altLang="en-US" sz="2000" u="sng" dirty="0">
                <a:hlinkClick r:id="rId11"/>
              </a:rPr>
              <a:t>https://matpro.gzs.si/</a:t>
            </a:r>
            <a:endParaRPr lang="sv-SE" altLang="en-US" sz="2000" dirty="0"/>
          </a:p>
          <a:p>
            <a:pPr fontAlgn="base">
              <a:spcAft>
                <a:spcPct val="0"/>
              </a:spcAft>
            </a:pPr>
            <a:r>
              <a:rPr lang="sl-SI" altLang="en-US" sz="2000" dirty="0"/>
              <a:t>SRIP Turizem od leta 2024 ni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50588E7-45F3-2C20-364E-251DB80C3A15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356469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0982" y="392654"/>
            <a:ext cx="9202736" cy="1143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l-SI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Možnosti za sofinanciranje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46296F0-8572-F207-69F9-0EE26613F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82" y="1535655"/>
            <a:ext cx="10941215" cy="48636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Evropske kohezijske politike 2021-2027  </a:t>
            </a:r>
            <a:endParaRPr lang="sl-SI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MGTŠ; Načrt Razvojnih Spodbud 2025 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https://www.gov.si/assets/ministrstva/MGTS/Dokumenti/DRS/Nacrt_razvojnih_spodbud_2025_.pdf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Slovenija Avstrija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Interreg</a:t>
            </a: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Alpine </a:t>
            </a:r>
            <a:r>
              <a:rPr lang="sl-SI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</a:t>
            </a: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drugi (EUREKA…)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Centralizirani INŠTRUMENTI (</a:t>
            </a:r>
            <a:r>
              <a:rPr lang="sl-SI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Horizon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sl-SI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Interregional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Innovaton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Investment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Instrument - I3, </a:t>
            </a: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Evropski obrambni sklad</a:t>
            </a:r>
            <a:r>
              <a:rPr lang="sl-S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idr.)</a:t>
            </a:r>
          </a:p>
          <a:p>
            <a:pPr marL="0" indent="0">
              <a:buNone/>
            </a:pPr>
            <a:endParaRPr lang="sl-SI" sz="2800" b="1" dirty="0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F153959-EF89-8E56-92C1-95F631B0C37E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25</a:t>
            </a:r>
          </a:p>
        </p:txBody>
      </p:sp>
    </p:spTree>
    <p:extLst>
      <p:ext uri="{BB962C8B-B14F-4D97-AF65-F5344CB8AC3E}">
        <p14:creationId xmlns:p14="http://schemas.microsoft.com/office/powerpoint/2010/main" val="2237869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FCD1CE9-DC17-406D-E1E4-0EF103E676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615584"/>
              </p:ext>
            </p:extLst>
          </p:nvPr>
        </p:nvGraphicFramePr>
        <p:xfrm>
          <a:off x="1116494" y="1719365"/>
          <a:ext cx="7326200" cy="419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1">
            <a:extLst>
              <a:ext uri="{FF2B5EF4-FFF2-40B4-BE49-F238E27FC236}">
                <a16:creationId xmlns:a16="http://schemas.microsoft.com/office/drawing/2014/main" id="{75C68FA0-9556-6B55-8F07-B19A8EE2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t="15742" r="35146" b="6227"/>
          <a:stretch>
            <a:fillRect/>
          </a:stretch>
        </p:blipFill>
        <p:spPr bwMode="auto">
          <a:xfrm>
            <a:off x="2300909" y="5354058"/>
            <a:ext cx="1228675" cy="150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1">
            <a:extLst>
              <a:ext uri="{FF2B5EF4-FFF2-40B4-BE49-F238E27FC236}">
                <a16:creationId xmlns:a16="http://schemas.microsoft.com/office/drawing/2014/main" id="{97306FC1-FBDA-5821-F0AB-7CAB2A992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3" t="16080" r="34865" b="5560"/>
          <a:stretch>
            <a:fillRect/>
          </a:stretch>
        </p:blipFill>
        <p:spPr bwMode="auto">
          <a:xfrm>
            <a:off x="6407894" y="5383756"/>
            <a:ext cx="1163337" cy="146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lternativna obdelava 6">
            <a:extLst>
              <a:ext uri="{FF2B5EF4-FFF2-40B4-BE49-F238E27FC236}">
                <a16:creationId xmlns:a16="http://schemas.microsoft.com/office/drawing/2014/main" id="{D5CFC6D9-A53E-C3DF-9FB8-EA5364DB4A32}"/>
              </a:ext>
            </a:extLst>
          </p:cNvPr>
          <p:cNvSpPr/>
          <p:nvPr/>
        </p:nvSpPr>
        <p:spPr>
          <a:xfrm>
            <a:off x="2923787" y="2301287"/>
            <a:ext cx="3036173" cy="2193806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 dirty="0"/>
              <a:t>S5 – SLOVENSKA STRATEGIJA TRAJNOSTNE PAMETNE SPECIALIZACIJE</a:t>
            </a:r>
          </a:p>
        </p:txBody>
      </p:sp>
      <p:sp>
        <p:nvSpPr>
          <p:cNvPr id="9" name="Pravokoten oblaček 34">
            <a:extLst>
              <a:ext uri="{FF2B5EF4-FFF2-40B4-BE49-F238E27FC236}">
                <a16:creationId xmlns:a16="http://schemas.microsoft.com/office/drawing/2014/main" id="{3E080124-73A6-A7BA-50E7-0114044C689A}"/>
              </a:ext>
            </a:extLst>
          </p:cNvPr>
          <p:cNvSpPr/>
          <p:nvPr/>
        </p:nvSpPr>
        <p:spPr>
          <a:xfrm>
            <a:off x="7476586" y="3595570"/>
            <a:ext cx="3036173" cy="1038539"/>
          </a:xfrm>
          <a:prstGeom prst="wedgeRectCallout">
            <a:avLst>
              <a:gd name="adj1" fmla="val -91718"/>
              <a:gd name="adj2" fmla="val -16347"/>
            </a:avLst>
          </a:prstGeom>
          <a:gradFill>
            <a:gsLst>
              <a:gs pos="0">
                <a:schemeClr val="accent1">
                  <a:tint val="94000"/>
                  <a:satMod val="103000"/>
                  <a:lumMod val="102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shade val="78000"/>
                  <a:satMod val="120000"/>
                  <a:lumMod val="99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/>
              <a:t>NOO - </a:t>
            </a:r>
            <a:r>
              <a:rPr lang="sl-SI" sz="1600" b="1" dirty="0"/>
              <a:t>NAČRT ZA OKREVANJE IN ODPORNOST</a:t>
            </a:r>
          </a:p>
        </p:txBody>
      </p:sp>
      <p:sp>
        <p:nvSpPr>
          <p:cNvPr id="10" name="Pravokoten oblaček 35">
            <a:extLst>
              <a:ext uri="{FF2B5EF4-FFF2-40B4-BE49-F238E27FC236}">
                <a16:creationId xmlns:a16="http://schemas.microsoft.com/office/drawing/2014/main" id="{FB9F6EFF-62DF-8962-74C8-B1D7541C0ED4}"/>
              </a:ext>
            </a:extLst>
          </p:cNvPr>
          <p:cNvSpPr/>
          <p:nvPr/>
        </p:nvSpPr>
        <p:spPr>
          <a:xfrm>
            <a:off x="7476586" y="774333"/>
            <a:ext cx="2600055" cy="1038538"/>
          </a:xfrm>
          <a:prstGeom prst="wedgeRectCallout">
            <a:avLst>
              <a:gd name="adj1" fmla="val -117285"/>
              <a:gd name="adj2" fmla="val 77918"/>
            </a:avLst>
          </a:prstGeom>
          <a:gradFill>
            <a:gsLst>
              <a:gs pos="0">
                <a:schemeClr val="accent5">
                  <a:lumMod val="75000"/>
                </a:schemeClr>
              </a:gs>
              <a:gs pos="91000">
                <a:schemeClr val="accent1">
                  <a:shade val="100000"/>
                  <a:satMod val="110000"/>
                  <a:lumMod val="100000"/>
                </a:schemeClr>
              </a:gs>
              <a:gs pos="95000">
                <a:srgbClr val="84857E"/>
              </a:gs>
              <a:gs pos="100000">
                <a:schemeClr val="accent1">
                  <a:shade val="78000"/>
                  <a:satMod val="120000"/>
                  <a:lumMod val="99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b="1" dirty="0"/>
              <a:t>OBZORJE, DIGITAL EUROPE  </a:t>
            </a:r>
          </a:p>
        </p:txBody>
      </p:sp>
      <p:sp>
        <p:nvSpPr>
          <p:cNvPr id="11" name="Pravokoten oblaček 36">
            <a:extLst>
              <a:ext uri="{FF2B5EF4-FFF2-40B4-BE49-F238E27FC236}">
                <a16:creationId xmlns:a16="http://schemas.microsoft.com/office/drawing/2014/main" id="{A23FA912-F8E6-98DE-3BAC-323E73E70590}"/>
              </a:ext>
            </a:extLst>
          </p:cNvPr>
          <p:cNvSpPr/>
          <p:nvPr/>
        </p:nvSpPr>
        <p:spPr>
          <a:xfrm>
            <a:off x="7156656" y="2281565"/>
            <a:ext cx="2865167" cy="1038539"/>
          </a:xfrm>
          <a:prstGeom prst="wedgeRectCallout">
            <a:avLst>
              <a:gd name="adj1" fmla="val -77925"/>
              <a:gd name="adj2" fmla="val -16347"/>
            </a:avLst>
          </a:prstGeom>
          <a:gradFill>
            <a:gsLst>
              <a:gs pos="0">
                <a:schemeClr val="accent1">
                  <a:tint val="94000"/>
                  <a:satMod val="103000"/>
                  <a:lumMod val="102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chemeClr val="accent1">
                  <a:shade val="78000"/>
                  <a:satMod val="120000"/>
                  <a:lumMod val="99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l-SI" sz="2000" b="1" dirty="0"/>
              <a:t>I3–</a:t>
            </a:r>
            <a:r>
              <a:rPr lang="sl-SI" sz="1600" b="1" dirty="0"/>
              <a:t>INTERREGIONAL INNOVATION INVESTMENT</a:t>
            </a:r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ED28A005-021E-14B6-AC2C-5EB003F3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9" t="41763" r="45479" b="27103"/>
          <a:stretch>
            <a:fillRect/>
          </a:stretch>
        </p:blipFill>
        <p:spPr bwMode="auto">
          <a:xfrm>
            <a:off x="1106488" y="2662586"/>
            <a:ext cx="1770200" cy="97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F0023E68-E663-3078-3E9D-E5C3911F6D71}"/>
              </a:ext>
            </a:extLst>
          </p:cNvPr>
          <p:cNvSpPr txBox="1"/>
          <p:nvPr/>
        </p:nvSpPr>
        <p:spPr>
          <a:xfrm>
            <a:off x="333109" y="219580"/>
            <a:ext cx="11327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l-SI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SVEŽENJ UKREPOV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A029D3E7-6FBE-21EC-F357-A252840A715C}"/>
              </a:ext>
            </a:extLst>
          </p:cNvPr>
          <p:cNvSpPr txBox="1"/>
          <p:nvPr/>
        </p:nvSpPr>
        <p:spPr>
          <a:xfrm>
            <a:off x="610742" y="940979"/>
            <a:ext cx="3294105" cy="1077218"/>
          </a:xfrm>
          <a:custGeom>
            <a:avLst/>
            <a:gdLst>
              <a:gd name="connsiteX0" fmla="*/ 0 w 2372765"/>
              <a:gd name="connsiteY0" fmla="*/ 0 h 584775"/>
              <a:gd name="connsiteX1" fmla="*/ 2372765 w 2372765"/>
              <a:gd name="connsiteY1" fmla="*/ 0 h 584775"/>
              <a:gd name="connsiteX2" fmla="*/ 2372765 w 2372765"/>
              <a:gd name="connsiteY2" fmla="*/ 584775 h 584775"/>
              <a:gd name="connsiteX3" fmla="*/ 0 w 2372765"/>
              <a:gd name="connsiteY3" fmla="*/ 584775 h 584775"/>
              <a:gd name="connsiteX4" fmla="*/ 0 w 2372765"/>
              <a:gd name="connsiteY4" fmla="*/ 0 h 584775"/>
              <a:gd name="connsiteX0" fmla="*/ 0 w 2906165"/>
              <a:gd name="connsiteY0" fmla="*/ 0 h 1111825"/>
              <a:gd name="connsiteX1" fmla="*/ 2372765 w 2906165"/>
              <a:gd name="connsiteY1" fmla="*/ 0 h 1111825"/>
              <a:gd name="connsiteX2" fmla="*/ 2906165 w 2906165"/>
              <a:gd name="connsiteY2" fmla="*/ 1111825 h 1111825"/>
              <a:gd name="connsiteX3" fmla="*/ 0 w 2906165"/>
              <a:gd name="connsiteY3" fmla="*/ 584775 h 1111825"/>
              <a:gd name="connsiteX4" fmla="*/ 0 w 2906165"/>
              <a:gd name="connsiteY4" fmla="*/ 0 h 1111825"/>
              <a:gd name="connsiteX0" fmla="*/ 0 w 2906165"/>
              <a:gd name="connsiteY0" fmla="*/ 0 h 1111825"/>
              <a:gd name="connsiteX1" fmla="*/ 2372765 w 2906165"/>
              <a:gd name="connsiteY1" fmla="*/ 0 h 1111825"/>
              <a:gd name="connsiteX2" fmla="*/ 2906165 w 2906165"/>
              <a:gd name="connsiteY2" fmla="*/ 1111825 h 1111825"/>
              <a:gd name="connsiteX3" fmla="*/ 0 w 2906165"/>
              <a:gd name="connsiteY3" fmla="*/ 584775 h 1111825"/>
              <a:gd name="connsiteX4" fmla="*/ 0 w 2906165"/>
              <a:gd name="connsiteY4" fmla="*/ 0 h 1111825"/>
              <a:gd name="connsiteX0" fmla="*/ 0 w 2906165"/>
              <a:gd name="connsiteY0" fmla="*/ 0 h 1129947"/>
              <a:gd name="connsiteX1" fmla="*/ 2372765 w 2906165"/>
              <a:gd name="connsiteY1" fmla="*/ 0 h 1129947"/>
              <a:gd name="connsiteX2" fmla="*/ 2906165 w 2906165"/>
              <a:gd name="connsiteY2" fmla="*/ 1111825 h 1129947"/>
              <a:gd name="connsiteX3" fmla="*/ 1898943 w 2906165"/>
              <a:gd name="connsiteY3" fmla="*/ 590550 h 1129947"/>
              <a:gd name="connsiteX4" fmla="*/ 0 w 2906165"/>
              <a:gd name="connsiteY4" fmla="*/ 584775 h 1129947"/>
              <a:gd name="connsiteX5" fmla="*/ 0 w 2906165"/>
              <a:gd name="connsiteY5" fmla="*/ 0 h 112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6165" h="1129947">
                <a:moveTo>
                  <a:pt x="0" y="0"/>
                </a:moveTo>
                <a:lnTo>
                  <a:pt x="2372765" y="0"/>
                </a:lnTo>
                <a:lnTo>
                  <a:pt x="2906165" y="1111825"/>
                </a:lnTo>
                <a:cubicBezTo>
                  <a:pt x="2827195" y="1236708"/>
                  <a:pt x="2383304" y="678392"/>
                  <a:pt x="1898943" y="590550"/>
                </a:cubicBezTo>
                <a:cubicBezTo>
                  <a:pt x="1414582" y="502708"/>
                  <a:pt x="316490" y="709658"/>
                  <a:pt x="0" y="584775"/>
                </a:cubicBez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KAJ MANJKA ?</a:t>
            </a:r>
          </a:p>
          <a:p>
            <a:endParaRPr lang="sl-SI" sz="3200" b="1" dirty="0">
              <a:solidFill>
                <a:srgbClr val="FF0000"/>
              </a:solidFill>
            </a:endParaRPr>
          </a:p>
        </p:txBody>
      </p:sp>
      <p:pic>
        <p:nvPicPr>
          <p:cNvPr id="2" name="Slika 1" descr="Slika, ki vsebuje besede grafika, grafično oblikovanje, risanka, barvitost&#10;&#10;Opis je samodejno ustvarjen">
            <a:extLst>
              <a:ext uri="{FF2B5EF4-FFF2-40B4-BE49-F238E27FC236}">
                <a16:creationId xmlns:a16="http://schemas.microsoft.com/office/drawing/2014/main" id="{DB197CE6-D356-33C8-4856-90582E2F68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1546" y="5899394"/>
            <a:ext cx="2370454" cy="65744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956A848-8857-6985-F610-5288FB21A8C5}"/>
              </a:ext>
            </a:extLst>
          </p:cNvPr>
          <p:cNvSpPr txBox="1"/>
          <p:nvPr/>
        </p:nvSpPr>
        <p:spPr>
          <a:xfrm>
            <a:off x="10549879" y="102413"/>
            <a:ext cx="461665" cy="9381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l-SI" dirty="0"/>
              <a:t>EDP 23</a:t>
            </a:r>
          </a:p>
        </p:txBody>
      </p:sp>
      <p:pic>
        <p:nvPicPr>
          <p:cNvPr id="14" name="Slika 13" descr="povezovalne verige">
            <a:extLst>
              <a:ext uri="{FF2B5EF4-FFF2-40B4-BE49-F238E27FC236}">
                <a16:creationId xmlns:a16="http://schemas.microsoft.com/office/drawing/2014/main" id="{7E5EF8BD-56F7-4AA0-BE6A-F07E1089B22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5">
                <a:tint val="45000"/>
                <a:satMod val="400000"/>
              </a:schemeClr>
            </a:duotone>
            <a:alphaModFix amt="5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62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678_TF78884036_Win32" id="{4DB6C732-C46A-46C9-995A-01C174FDB0CB}" vid="{BD31C6B4-7428-4AED-ADDB-CF0C0B7B0A11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83508ab-49fe-4a40-ba29-f8dca4adf945" xsi:nil="true"/>
    <lcf76f155ced4ddcb4097134ff3c332f xmlns="483508ab-49fe-4a40-ba29-f8dca4adf945">
      <Terms xmlns="http://schemas.microsoft.com/office/infopath/2007/PartnerControls"/>
    </lcf76f155ced4ddcb4097134ff3c332f>
    <TaxCatchAll xmlns="5abfe22c-dc8c-44fc-b1f8-c6706cb28f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274C74663FE54D87F1E8564EDE8126" ma:contentTypeVersion="18" ma:contentTypeDescription="Ustvari nov dokument." ma:contentTypeScope="" ma:versionID="a02ed97e3c7408b253e4efa2284715d3">
  <xsd:schema xmlns:xsd="http://www.w3.org/2001/XMLSchema" xmlns:xs="http://www.w3.org/2001/XMLSchema" xmlns:p="http://schemas.microsoft.com/office/2006/metadata/properties" xmlns:ns2="483508ab-49fe-4a40-ba29-f8dca4adf945" xmlns:ns3="5abfe22c-dc8c-44fc-b1f8-c6706cb28fd6" targetNamespace="http://schemas.microsoft.com/office/2006/metadata/properties" ma:root="true" ma:fieldsID="cfb79d5acb70bdd0c54fc32c7348d441" ns2:_="" ns3:_="">
    <xsd:import namespace="483508ab-49fe-4a40-ba29-f8dca4adf945"/>
    <xsd:import namespace="5abfe22c-dc8c-44fc-b1f8-c6706cb28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508ab-49fe-4a40-ba29-f8dca4adf9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693818bf-85e6-4361-b0bc-0b333e269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fe22c-dc8c-44fc-b1f8-c6706cb28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b91f82-56c2-4290-b305-22e7c5664127}" ma:internalName="TaxCatchAll" ma:showField="CatchAllData" ma:web="5abfe22c-dc8c-44fc-b1f8-c6706cb28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8C88F1-1664-415F-AFCE-F6CF45809817}">
  <ds:schemaRefs>
    <ds:schemaRef ds:uri="http://www.w3.org/XML/1998/namespace"/>
    <ds:schemaRef ds:uri="http://schemas.microsoft.com/office/2006/documentManagement/types"/>
    <ds:schemaRef ds:uri="http://purl.org/dc/elements/1.1/"/>
    <ds:schemaRef ds:uri="16c05727-aa75-4e4a-9b5f-8a80a1165891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E523AE8-0AE5-45BC-BA40-2CF96993C4AD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964</TotalTime>
  <Words>1714</Words>
  <Application>Microsoft Office PowerPoint</Application>
  <PresentationFormat>Širokozaslonsko</PresentationFormat>
  <Paragraphs>179</Paragraphs>
  <Slides>24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10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35" baseType="lpstr">
      <vt:lpstr>Arial</vt:lpstr>
      <vt:lpstr>Calibri</vt:lpstr>
      <vt:lpstr>Century Gothic</vt:lpstr>
      <vt:lpstr>Open Sans</vt:lpstr>
      <vt:lpstr>proxima-nova</vt:lpstr>
      <vt:lpstr>Source Serif 4 ST</vt:lpstr>
      <vt:lpstr>Times New Roman</vt:lpstr>
      <vt:lpstr>Verdana</vt:lpstr>
      <vt:lpstr>Wingdings</vt:lpstr>
      <vt:lpstr>Wingdings 3</vt:lpstr>
      <vt:lpstr>Naelektreno</vt:lpstr>
      <vt:lpstr>PAMETNA SPECIALIZACIJA</vt:lpstr>
      <vt:lpstr>CILJI S5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Možnosti za sofinanciranje</vt:lpstr>
      <vt:lpstr>PowerPointova predstavitev</vt:lpstr>
      <vt:lpstr>Tehnološke in družbene inovacije od ideje do trga;   TRL – technology readiness level </vt:lpstr>
      <vt:lpstr>Platforma STEP </vt:lpstr>
      <vt:lpstr>Pečat suverenosti  </vt:lpstr>
      <vt:lpstr>Primer razpisa: Spodbujanje izvajanja raziskovalno-razvojnih programov (TRL 3-6)</vt:lpstr>
      <vt:lpstr>JR  Spodbujanje izvajanja raziskovalno-razvojnih programov (TRL 3-6)</vt:lpstr>
      <vt:lpstr>PowerPointova predstavitev</vt:lpstr>
      <vt:lpstr>PowerPointova predstavitev</vt:lpstr>
      <vt:lpstr>Obzorje Evropa EU Funding &amp; Tenders Portal  https://ec.europa.eu/info/funding-tenders/opportunities/portal/screen/home </vt:lpstr>
      <vt:lpstr>Obzorje Evropa</vt:lpstr>
      <vt:lpstr>Medregionalni instrument za naložbe (I3-Interregional Innovation Instruments)</vt:lpstr>
      <vt:lpstr>Medregionalni instrument za naložbe (I3)</vt:lpstr>
      <vt:lpstr>Medregionalni instrument za naložbe (I3)</vt:lpstr>
      <vt:lpstr>PowerPointova predstavitev</vt:lpstr>
      <vt:lpstr>Zaključki</vt:lpstr>
      <vt:lpstr>Hvala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PAMETNA SPECIALIZACIJA</dc:title>
  <dc:creator>Natalija Poš</dc:creator>
  <cp:lastModifiedBy>Nina Župevc</cp:lastModifiedBy>
  <cp:revision>40</cp:revision>
  <cp:lastPrinted>2025-03-31T06:57:25Z</cp:lastPrinted>
  <dcterms:created xsi:type="dcterms:W3CDTF">2023-09-12T06:29:12Z</dcterms:created>
  <dcterms:modified xsi:type="dcterms:W3CDTF">2025-04-09T10:28:29Z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0x010100BD274C74663FE54D87F1E8564EDE8126</vt:lpwstr>
  </property>
</Properties>
</file>